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2" r:id="rId2"/>
    <p:sldId id="489" r:id="rId3"/>
    <p:sldId id="491" r:id="rId4"/>
    <p:sldId id="492" r:id="rId5"/>
    <p:sldId id="494" r:id="rId6"/>
    <p:sldId id="481" r:id="rId7"/>
    <p:sldId id="482" r:id="rId8"/>
    <p:sldId id="501" r:id="rId9"/>
    <p:sldId id="502" r:id="rId10"/>
    <p:sldId id="337" r:id="rId11"/>
    <p:sldId id="428" r:id="rId12"/>
    <p:sldId id="429" r:id="rId13"/>
    <p:sldId id="427" r:id="rId14"/>
    <p:sldId id="341" r:id="rId15"/>
    <p:sldId id="350" r:id="rId16"/>
    <p:sldId id="503" r:id="rId17"/>
    <p:sldId id="493" r:id="rId18"/>
    <p:sldId id="490" r:id="rId19"/>
    <p:sldId id="453" r:id="rId20"/>
    <p:sldId id="448" r:id="rId21"/>
    <p:sldId id="449" r:id="rId22"/>
    <p:sldId id="450" r:id="rId23"/>
    <p:sldId id="464" r:id="rId24"/>
    <p:sldId id="504" r:id="rId25"/>
    <p:sldId id="505" r:id="rId26"/>
    <p:sldId id="506" r:id="rId27"/>
    <p:sldId id="507" r:id="rId28"/>
    <p:sldId id="508" r:id="rId29"/>
    <p:sldId id="510" r:id="rId30"/>
    <p:sldId id="511" r:id="rId31"/>
    <p:sldId id="512" r:id="rId32"/>
    <p:sldId id="509" r:id="rId33"/>
    <p:sldId id="513" r:id="rId34"/>
    <p:sldId id="472" r:id="rId35"/>
    <p:sldId id="473" r:id="rId36"/>
    <p:sldId id="476" r:id="rId37"/>
    <p:sldId id="469" r:id="rId38"/>
    <p:sldId id="460" r:id="rId39"/>
    <p:sldId id="461" r:id="rId40"/>
    <p:sldId id="470" r:id="rId41"/>
    <p:sldId id="495" r:id="rId42"/>
    <p:sldId id="496" r:id="rId43"/>
  </p:sldIdLst>
  <p:sldSz cx="10331450" cy="7199313"/>
  <p:notesSz cx="6858000" cy="9144000"/>
  <p:defaultTextStyle>
    <a:defPPr>
      <a:defRPr lang="fi-FI"/>
    </a:defPPr>
    <a:lvl1pPr marL="0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863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1725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2588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3450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4313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5176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6038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6901" algn="l" defTabSz="100172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558" y="-192"/>
      </p:cViewPr>
      <p:guideLst>
        <p:guide orient="horz" pos="2268"/>
        <p:guide pos="3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88CBD-56FA-45BC-8725-126BE00E6986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9963" y="685800"/>
            <a:ext cx="4918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EAC36-8159-4AD3-A82E-30A273516F1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69859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0863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1725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2588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3450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04313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5176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6038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6901" algn="l" defTabSz="100172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1BBA3-81D9-47BB-9B87-7DCC2B3E3B1D}" type="slidenum">
              <a:rPr lang="en-US"/>
              <a:pPr/>
              <a:t>1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685800"/>
            <a:ext cx="4918075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9963" y="685800"/>
            <a:ext cx="4918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77EF-342D-439C-BBE3-DE8B2473F0F4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31705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9963" y="685800"/>
            <a:ext cx="4918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77EF-342D-439C-BBE3-DE8B2473F0F4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94794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altLang="fi-FI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84213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1054100" indent="-209550">
              <a:defRPr>
                <a:solidFill>
                  <a:schemeClr val="tx1"/>
                </a:solidFill>
                <a:latin typeface="Arial" charset="0"/>
              </a:defRPr>
            </a:lvl3pPr>
            <a:lvl4pPr marL="1476375" indent="-209550">
              <a:defRPr>
                <a:solidFill>
                  <a:schemeClr val="tx1"/>
                </a:solidFill>
                <a:latin typeface="Arial" charset="0"/>
              </a:defRPr>
            </a:lvl4pPr>
            <a:lvl5pPr marL="1897063" indent="-209550">
              <a:defRPr>
                <a:solidFill>
                  <a:schemeClr val="tx1"/>
                </a:solidFill>
                <a:latin typeface="Arial" charset="0"/>
              </a:defRPr>
            </a:lvl5pPr>
            <a:lvl6pPr marL="2354263" indent="-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463" indent="-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68663" indent="-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25863" indent="-209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9BA5C6-2FDB-49EA-AE1E-0CA5149253A9}" type="slidenum">
              <a:rPr lang="en-US" altLang="fi-FI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fi-FI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577D1-AE0A-4DB9-80EC-EC8895C9C3A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685800"/>
            <a:ext cx="4918075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19B7C9-2372-4069-A65E-27FFDB0382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85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35EF-022E-45F2-AFE5-66BF975FCD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38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C4303-2EBB-44D0-9C3B-3D249E21842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9963" y="685800"/>
            <a:ext cx="4918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DDC8-0D17-4500-9D96-574ADB6B728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867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9963" y="685800"/>
            <a:ext cx="49180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73F9A0-B298-44EE-BCF1-431494542B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357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9963" y="685800"/>
            <a:ext cx="49180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F90410-39BC-458E-9165-5633934162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78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9963" y="685800"/>
            <a:ext cx="4918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B4436D-785C-4137-8183-49E0D3F615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064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CFA9-FAAD-44EB-A059-0B2B3368F85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9963" y="685800"/>
            <a:ext cx="4918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77EF-342D-439C-BBE3-DE8B2473F0F4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44482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859" y="2236454"/>
            <a:ext cx="8781733" cy="15431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9718" y="4079611"/>
            <a:ext cx="7232015" cy="18398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2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6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11354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8251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0301" y="288307"/>
            <a:ext cx="2324576" cy="6142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572" y="288307"/>
            <a:ext cx="6801538" cy="61427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852884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288306"/>
            <a:ext cx="9298305" cy="11998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6573" y="1679840"/>
            <a:ext cx="4563057" cy="47512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1820" y="1679839"/>
            <a:ext cx="4563057" cy="22947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1820" y="4134606"/>
            <a:ext cx="4563057" cy="2296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C439-5AF8-463A-9AF4-880BB8B86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227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5014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13" y="4626226"/>
            <a:ext cx="8781733" cy="1429864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113" y="3051377"/>
            <a:ext cx="8781733" cy="157484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8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25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34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4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51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6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69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36431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573" y="1679840"/>
            <a:ext cx="4563057" cy="47512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1820" y="1679840"/>
            <a:ext cx="4563057" cy="47512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26389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573" y="1611513"/>
            <a:ext cx="4564851" cy="67160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863" indent="0">
              <a:buNone/>
              <a:defRPr sz="2200" b="1"/>
            </a:lvl2pPr>
            <a:lvl3pPr marL="1001725" indent="0">
              <a:buNone/>
              <a:defRPr sz="2000" b="1"/>
            </a:lvl3pPr>
            <a:lvl4pPr marL="1502588" indent="0">
              <a:buNone/>
              <a:defRPr sz="1800" b="1"/>
            </a:lvl4pPr>
            <a:lvl5pPr marL="2003450" indent="0">
              <a:buNone/>
              <a:defRPr sz="1800" b="1"/>
            </a:lvl5pPr>
            <a:lvl6pPr marL="2504313" indent="0">
              <a:buNone/>
              <a:defRPr sz="1800" b="1"/>
            </a:lvl6pPr>
            <a:lvl7pPr marL="3005176" indent="0">
              <a:buNone/>
              <a:defRPr sz="1800" b="1"/>
            </a:lvl7pPr>
            <a:lvl8pPr marL="3506038" indent="0">
              <a:buNone/>
              <a:defRPr sz="1800" b="1"/>
            </a:lvl8pPr>
            <a:lvl9pPr marL="400690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573" y="2283115"/>
            <a:ext cx="4564851" cy="414793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8234" y="1611513"/>
            <a:ext cx="4566644" cy="67160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863" indent="0">
              <a:buNone/>
              <a:defRPr sz="2200" b="1"/>
            </a:lvl2pPr>
            <a:lvl3pPr marL="1001725" indent="0">
              <a:buNone/>
              <a:defRPr sz="2000" b="1"/>
            </a:lvl3pPr>
            <a:lvl4pPr marL="1502588" indent="0">
              <a:buNone/>
              <a:defRPr sz="1800" b="1"/>
            </a:lvl4pPr>
            <a:lvl5pPr marL="2003450" indent="0">
              <a:buNone/>
              <a:defRPr sz="1800" b="1"/>
            </a:lvl5pPr>
            <a:lvl6pPr marL="2504313" indent="0">
              <a:buNone/>
              <a:defRPr sz="1800" b="1"/>
            </a:lvl6pPr>
            <a:lvl7pPr marL="3005176" indent="0">
              <a:buNone/>
              <a:defRPr sz="1800" b="1"/>
            </a:lvl7pPr>
            <a:lvl8pPr marL="3506038" indent="0">
              <a:buNone/>
              <a:defRPr sz="1800" b="1"/>
            </a:lvl8pPr>
            <a:lvl9pPr marL="400690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8234" y="2283115"/>
            <a:ext cx="4566644" cy="414793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8458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1877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2806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286639"/>
            <a:ext cx="3398976" cy="121988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310" y="286640"/>
            <a:ext cx="5775568" cy="6144414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573" y="1506523"/>
            <a:ext cx="3398976" cy="4924531"/>
          </a:xfrm>
        </p:spPr>
        <p:txBody>
          <a:bodyPr/>
          <a:lstStyle>
            <a:lvl1pPr marL="0" indent="0">
              <a:buNone/>
              <a:defRPr sz="1500"/>
            </a:lvl1pPr>
            <a:lvl2pPr marL="500863" indent="0">
              <a:buNone/>
              <a:defRPr sz="1300"/>
            </a:lvl2pPr>
            <a:lvl3pPr marL="1001725" indent="0">
              <a:buNone/>
              <a:defRPr sz="1100"/>
            </a:lvl3pPr>
            <a:lvl4pPr marL="1502588" indent="0">
              <a:buNone/>
              <a:defRPr sz="1000"/>
            </a:lvl4pPr>
            <a:lvl5pPr marL="2003450" indent="0">
              <a:buNone/>
              <a:defRPr sz="1000"/>
            </a:lvl5pPr>
            <a:lvl6pPr marL="2504313" indent="0">
              <a:buNone/>
              <a:defRPr sz="1000"/>
            </a:lvl6pPr>
            <a:lvl7pPr marL="3005176" indent="0">
              <a:buNone/>
              <a:defRPr sz="1000"/>
            </a:lvl7pPr>
            <a:lvl8pPr marL="3506038" indent="0">
              <a:buNone/>
              <a:defRPr sz="1000"/>
            </a:lvl8pPr>
            <a:lvl9pPr marL="400690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31346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037" y="5039519"/>
            <a:ext cx="6198870" cy="59494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5037" y="643272"/>
            <a:ext cx="6198870" cy="4319588"/>
          </a:xfrm>
        </p:spPr>
        <p:txBody>
          <a:bodyPr/>
          <a:lstStyle>
            <a:lvl1pPr marL="0" indent="0">
              <a:buNone/>
              <a:defRPr sz="3500"/>
            </a:lvl1pPr>
            <a:lvl2pPr marL="500863" indent="0">
              <a:buNone/>
              <a:defRPr sz="3100"/>
            </a:lvl2pPr>
            <a:lvl3pPr marL="1001725" indent="0">
              <a:buNone/>
              <a:defRPr sz="2600"/>
            </a:lvl3pPr>
            <a:lvl4pPr marL="1502588" indent="0">
              <a:buNone/>
              <a:defRPr sz="2200"/>
            </a:lvl4pPr>
            <a:lvl5pPr marL="2003450" indent="0">
              <a:buNone/>
              <a:defRPr sz="2200"/>
            </a:lvl5pPr>
            <a:lvl6pPr marL="2504313" indent="0">
              <a:buNone/>
              <a:defRPr sz="2200"/>
            </a:lvl6pPr>
            <a:lvl7pPr marL="3005176" indent="0">
              <a:buNone/>
              <a:defRPr sz="2200"/>
            </a:lvl7pPr>
            <a:lvl8pPr marL="3506038" indent="0">
              <a:buNone/>
              <a:defRPr sz="2200"/>
            </a:lvl8pPr>
            <a:lvl9pPr marL="4006901" indent="0">
              <a:buNone/>
              <a:defRPr sz="22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5037" y="5634463"/>
            <a:ext cx="6198870" cy="844919"/>
          </a:xfrm>
        </p:spPr>
        <p:txBody>
          <a:bodyPr/>
          <a:lstStyle>
            <a:lvl1pPr marL="0" indent="0">
              <a:buNone/>
              <a:defRPr sz="1500"/>
            </a:lvl1pPr>
            <a:lvl2pPr marL="500863" indent="0">
              <a:buNone/>
              <a:defRPr sz="1300"/>
            </a:lvl2pPr>
            <a:lvl3pPr marL="1001725" indent="0">
              <a:buNone/>
              <a:defRPr sz="1100"/>
            </a:lvl3pPr>
            <a:lvl4pPr marL="1502588" indent="0">
              <a:buNone/>
              <a:defRPr sz="1000"/>
            </a:lvl4pPr>
            <a:lvl5pPr marL="2003450" indent="0">
              <a:buNone/>
              <a:defRPr sz="1000"/>
            </a:lvl5pPr>
            <a:lvl6pPr marL="2504313" indent="0">
              <a:buNone/>
              <a:defRPr sz="1000"/>
            </a:lvl6pPr>
            <a:lvl7pPr marL="3005176" indent="0">
              <a:buNone/>
              <a:defRPr sz="1000"/>
            </a:lvl7pPr>
            <a:lvl8pPr marL="3506038" indent="0">
              <a:buNone/>
              <a:defRPr sz="1000"/>
            </a:lvl8pPr>
            <a:lvl9pPr marL="400690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3782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573" y="288306"/>
            <a:ext cx="9298305" cy="1199886"/>
          </a:xfrm>
          <a:prstGeom prst="rect">
            <a:avLst/>
          </a:prstGeom>
        </p:spPr>
        <p:txBody>
          <a:bodyPr vert="horz" lIns="100173" tIns="50086" rIns="100173" bIns="5008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573" y="1679840"/>
            <a:ext cx="9298305" cy="4751214"/>
          </a:xfrm>
          <a:prstGeom prst="rect">
            <a:avLst/>
          </a:prstGeom>
        </p:spPr>
        <p:txBody>
          <a:bodyPr vert="horz" lIns="100173" tIns="50086" rIns="100173" bIns="500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572" y="6672697"/>
            <a:ext cx="2410672" cy="383297"/>
          </a:xfrm>
          <a:prstGeom prst="rect">
            <a:avLst/>
          </a:prstGeom>
        </p:spPr>
        <p:txBody>
          <a:bodyPr vert="horz" lIns="100173" tIns="50086" rIns="100173" bIns="5008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47C9-1EF6-4CEB-9245-797F08568887}" type="datetimeFigureOut">
              <a:rPr lang="fi-FI" smtClean="0"/>
              <a:pPr/>
              <a:t>1.7.2016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912" y="6672697"/>
            <a:ext cx="3271626" cy="383297"/>
          </a:xfrm>
          <a:prstGeom prst="rect">
            <a:avLst/>
          </a:prstGeom>
        </p:spPr>
        <p:txBody>
          <a:bodyPr vert="horz" lIns="100173" tIns="50086" rIns="100173" bIns="5008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4206" y="6672697"/>
            <a:ext cx="2410672" cy="383297"/>
          </a:xfrm>
          <a:prstGeom prst="rect">
            <a:avLst/>
          </a:prstGeom>
        </p:spPr>
        <p:txBody>
          <a:bodyPr vert="horz" lIns="100173" tIns="50086" rIns="100173" bIns="5008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FA69-0933-4401-B1F5-F8251BE8122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96035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01725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647" indent="-375647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902" indent="-313039" algn="l" defTabSz="100172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157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3019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882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4744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5607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6470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7332" indent="-250431" algn="l" defTabSz="10017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863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25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588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450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313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5176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6038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901" algn="l" defTabSz="1001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60.png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" y="-216768"/>
            <a:ext cx="10331450" cy="1199886"/>
          </a:xfrm>
        </p:spPr>
        <p:txBody>
          <a:bodyPr>
            <a:noAutofit/>
          </a:bodyPr>
          <a:lstStyle/>
          <a:p>
            <a:r>
              <a:rPr lang="en-US" sz="4400" b="1" dirty="0">
                <a:cs typeface="Arial" panose="020B0604020202020204" pitchFamily="34" charset="0"/>
              </a:rPr>
              <a:t/>
            </a:r>
            <a:br>
              <a:rPr lang="en-US" sz="4400" b="1" dirty="0">
                <a:cs typeface="Arial" panose="020B0604020202020204" pitchFamily="34" charset="0"/>
              </a:rPr>
            </a:br>
            <a:r>
              <a:rPr lang="en-US" sz="4000" b="1" dirty="0"/>
              <a:t>Maxwell's Demon in a circuit - refrigerator powered by information</a:t>
            </a:r>
            <a:endParaRPr lang="en-GB" sz="4000" b="1" dirty="0">
              <a:cs typeface="Arial" panose="020B0604020202020204" pitchFamily="34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91374" y="1507465"/>
            <a:ext cx="10089377" cy="56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173" tIns="50086" rIns="100173" bIns="50086">
            <a:spAutoFit/>
          </a:bodyPr>
          <a:lstStyle/>
          <a:p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Jukka</a:t>
            </a:r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Pekola</a:t>
            </a:r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Aalto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, Helsinki, </a:t>
            </a:r>
            <a:r>
              <a:rPr lang="fr-F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Takahiro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Sagawa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Tapio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Ala-Nissila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Aki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Kutvonen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Dmitry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Golubev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LTL pengu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814" y="6230761"/>
            <a:ext cx="1822431" cy="897287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6181119" y="6316218"/>
            <a:ext cx="1091858" cy="811830"/>
            <a:chOff x="1882" y="3203"/>
            <a:chExt cx="1162" cy="930"/>
          </a:xfrm>
        </p:grpSpPr>
        <p:sp>
          <p:nvSpPr>
            <p:cNvPr id="7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882" y="3203"/>
              <a:ext cx="1162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2" y="3203"/>
              <a:ext cx="1165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061" y="918832"/>
            <a:ext cx="1939779" cy="1177265"/>
          </a:xfrm>
          <a:prstGeom prst="rect">
            <a:avLst/>
          </a:prstGeom>
        </p:spPr>
      </p:pic>
      <p:pic>
        <p:nvPicPr>
          <p:cNvPr id="17" name="Picture 4" descr="Prof. Dmitri Averi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76"/>
          <a:stretch/>
        </p:blipFill>
        <p:spPr bwMode="auto">
          <a:xfrm>
            <a:off x="6194279" y="2626317"/>
            <a:ext cx="1383104" cy="17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ltl.tkk.fi/PICO/wordpress/kuvat/ollipenttisai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1777" y="2648434"/>
            <a:ext cx="1501008" cy="17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www.nanophys.ethz.ch/members/pictures/Ville_Mais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64" t="5806" r="13761"/>
          <a:stretch/>
        </p:blipFill>
        <p:spPr bwMode="auto">
          <a:xfrm>
            <a:off x="4335976" y="2648435"/>
            <a:ext cx="1471567" cy="174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99518" y="4559265"/>
            <a:ext cx="1854199" cy="901369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pPr>
              <a:defRPr/>
            </a:pPr>
            <a:r>
              <a:rPr lang="fi-FI" sz="2600" b="1" dirty="0">
                <a:latin typeface="Arial" pitchFamily="34" charset="0"/>
                <a:cs typeface="Arial" pitchFamily="34" charset="0"/>
              </a:rPr>
              <a:t>Olli-Pentti </a:t>
            </a:r>
            <a:r>
              <a:rPr lang="fi-FI" sz="2600" b="1" dirty="0" smtClean="0">
                <a:latin typeface="Arial" pitchFamily="34" charset="0"/>
                <a:cs typeface="Arial" pitchFamily="34" charset="0"/>
              </a:rPr>
              <a:t>Saira</a:t>
            </a:r>
            <a:endParaRPr lang="fi-FI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3717" y="4535760"/>
            <a:ext cx="1776104" cy="130147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Ville Maisi, </a:t>
            </a:r>
          </a:p>
          <a:p>
            <a:r>
              <a:rPr lang="fi-FI" sz="2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i-F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lso CPH</a:t>
            </a:r>
            <a:endParaRPr lang="fi-F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1778" y="4478628"/>
            <a:ext cx="1416064" cy="130147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Dmitri Averin, SUNY</a:t>
            </a:r>
            <a:endParaRPr lang="fi-F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2247" y="4463752"/>
            <a:ext cx="2284038" cy="130147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Ivan Khaymovich, CNRS</a:t>
            </a:r>
            <a:endParaRPr lang="fi-F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 descr="http://ltl.tkk.fi/PICO/wordpress/wp-content/uploads/Jonn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t="21590" r="18327" b="10973"/>
          <a:stretch/>
        </p:blipFill>
        <p:spPr bwMode="auto">
          <a:xfrm>
            <a:off x="773237" y="2618779"/>
            <a:ext cx="1321724" cy="17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59356" y="4517725"/>
            <a:ext cx="1416064" cy="90136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Jonne Koski</a:t>
            </a:r>
            <a:endParaRPr lang="fi-F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http://lpmmc.grenoble.cnrs.fr/local/cache-vignettes/L183xH244/auton65-0f9d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385" y="2591544"/>
            <a:ext cx="1353129" cy="18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10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254" y="-134059"/>
            <a:ext cx="10454063" cy="119988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Szilard’s engine for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single electrons</a:t>
            </a:r>
          </a:p>
        </p:txBody>
      </p:sp>
      <p:sp>
        <p:nvSpPr>
          <p:cNvPr id="8" name="Oval 7"/>
          <p:cNvSpPr/>
          <p:nvPr/>
        </p:nvSpPr>
        <p:spPr>
          <a:xfrm flipH="1">
            <a:off x="6152159" y="5236596"/>
            <a:ext cx="146446" cy="1232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322299" y="4209238"/>
            <a:ext cx="1220384" cy="1256476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02824" y="3326536"/>
            <a:ext cx="1257992" cy="1129576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93459" y="4234796"/>
            <a:ext cx="145097" cy="12328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6344" y="4234796"/>
            <a:ext cx="145097" cy="12328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03267" y="4312201"/>
            <a:ext cx="241828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58171" y="4312201"/>
            <a:ext cx="247459" cy="47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8521" y="1772155"/>
            <a:ext cx="4567280" cy="501260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Entropy of the charge states: </a:t>
            </a:r>
          </a:p>
        </p:txBody>
      </p:sp>
      <p:sp>
        <p:nvSpPr>
          <p:cNvPr id="19" name="Freeform 18"/>
          <p:cNvSpPr/>
          <p:nvPr/>
        </p:nvSpPr>
        <p:spPr>
          <a:xfrm>
            <a:off x="3213108" y="2701703"/>
            <a:ext cx="1257992" cy="1129576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51039" y="3609963"/>
            <a:ext cx="145097" cy="1232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50714" y="4209238"/>
            <a:ext cx="1257992" cy="1129576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41350" y="5117498"/>
            <a:ext cx="145097" cy="1232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>
            <a:off x="5333545" y="2725987"/>
            <a:ext cx="1209137" cy="1256476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75373" y="3753345"/>
            <a:ext cx="145097" cy="12328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45727" y="5078002"/>
            <a:ext cx="2182012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Quasi-static drive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912" y="1740722"/>
            <a:ext cx="3495970" cy="80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239" y="2692556"/>
            <a:ext cx="2282438" cy="4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V="1">
            <a:off x="1810019" y="3279863"/>
            <a:ext cx="894949" cy="5229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826908" y="4314213"/>
            <a:ext cx="894949" cy="4056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590065" y="3505066"/>
            <a:ext cx="732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590065" y="4865717"/>
            <a:ext cx="732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942218" y="5491278"/>
            <a:ext cx="2601507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Fast drive after the decision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199" y="6245367"/>
            <a:ext cx="4412401" cy="5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55652" y="6251076"/>
            <a:ext cx="3764175" cy="501260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600" dirty="0">
                <a:latin typeface="Arial" pitchFamily="34" charset="0"/>
                <a:cs typeface="Arial" pitchFamily="34" charset="0"/>
              </a:rPr>
              <a:t>In the full cycle (ideally):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875" y="972969"/>
            <a:ext cx="8948014" cy="439704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J. V. Koski et al., PNAS 111, 13786 (2014); PRL 113, 030601 (2014).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66879" y="4951101"/>
            <a:ext cx="1768437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8426232" y="3372881"/>
            <a:ext cx="1257992" cy="1129576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316867" y="4281141"/>
            <a:ext cx="145097" cy="12328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639752" y="4281141"/>
            <a:ext cx="145097" cy="12328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9026675" y="4358546"/>
            <a:ext cx="241828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8881579" y="4358546"/>
            <a:ext cx="247459" cy="47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982487" y="4351785"/>
            <a:ext cx="894949" cy="5229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999376" y="3297290"/>
            <a:ext cx="894949" cy="4056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956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75" y="-177342"/>
            <a:ext cx="9298305" cy="1199886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Extracting heat from the bath</a:t>
            </a:r>
          </a:p>
        </p:txBody>
      </p:sp>
      <p:sp>
        <p:nvSpPr>
          <p:cNvPr id="3" name="Freeform 2"/>
          <p:cNvSpPr/>
          <p:nvPr/>
        </p:nvSpPr>
        <p:spPr>
          <a:xfrm flipH="1">
            <a:off x="1774618" y="1054501"/>
            <a:ext cx="1194413" cy="1108913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013500" y="1961204"/>
            <a:ext cx="143330" cy="108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876546" y="1054501"/>
            <a:ext cx="1194413" cy="1108913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8688746" y="1961204"/>
            <a:ext cx="143330" cy="108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99360" y="1029538"/>
            <a:ext cx="1242674" cy="996916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79150" y="1852400"/>
            <a:ext cx="143330" cy="108804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10278" y="1852400"/>
            <a:ext cx="143330" cy="108804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382383" y="1558680"/>
            <a:ext cx="325436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095" y="2390189"/>
            <a:ext cx="6948517" cy="445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H="1">
            <a:off x="5443354" y="2239005"/>
            <a:ext cx="130615" cy="302366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40106" y="5760727"/>
            <a:ext cx="1776451" cy="501260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6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582805" y="2843739"/>
            <a:ext cx="0" cy="185199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7439091" y="3635249"/>
            <a:ext cx="3009161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Decreasing ramping rate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9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6" y="-170348"/>
            <a:ext cx="10209985" cy="1199886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Erasure of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7957" y="828263"/>
            <a:ext cx="3304114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Nature 2012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183" y="828263"/>
            <a:ext cx="4881542" cy="1609255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Landauer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principle: erasure of a single bit costs energy of at least 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6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on a colloidal particle: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6597" y="4431166"/>
            <a:ext cx="4239773" cy="272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909" y="2418935"/>
            <a:ext cx="5346353" cy="473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5491162" y="1331904"/>
            <a:ext cx="4717212" cy="24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76009" y="4615268"/>
            <a:ext cx="1708540" cy="215924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5979315" y="3902024"/>
            <a:ext cx="4120042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Corresponds to our experiment: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5456" y="6320959"/>
            <a:ext cx="1338832" cy="378149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xmlns="" val="16827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5"/>
          <a:stretch/>
        </p:blipFill>
        <p:spPr bwMode="auto">
          <a:xfrm>
            <a:off x="2167798" y="3804199"/>
            <a:ext cx="8123547" cy="334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612" y="-104339"/>
            <a:ext cx="10658034" cy="1199886"/>
          </a:xfrm>
        </p:spPr>
        <p:txBody>
          <a:bodyPr>
            <a:noAutofit/>
          </a:bodyPr>
          <a:lstStyle/>
          <a:p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Realization of the MD with an electron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954"/>
          <a:stretch/>
        </p:blipFill>
        <p:spPr bwMode="auto">
          <a:xfrm>
            <a:off x="609619" y="1148445"/>
            <a:ext cx="8646739" cy="24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255" y="5555287"/>
            <a:ext cx="2363535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CHARGE STATES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35" y="4270228"/>
            <a:ext cx="2169764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GATE VOLTAGE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69031" y="3791841"/>
            <a:ext cx="162718" cy="5637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03007" y="3977615"/>
            <a:ext cx="2440771" cy="408927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uasi-static ramp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42034" y="4304874"/>
            <a:ext cx="87537" cy="3530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97773" y="3423123"/>
            <a:ext cx="569513" cy="680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830004" y="3095600"/>
            <a:ext cx="1789899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and decision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74082" y="3734470"/>
            <a:ext cx="569513" cy="43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9675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465" y="358794"/>
            <a:ext cx="10331450" cy="11998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Measured distributions in the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MD experiment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83" y="1310161"/>
            <a:ext cx="8054545" cy="538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940190" y="6018592"/>
            <a:ext cx="0" cy="3023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80877" y="6336071"/>
            <a:ext cx="898006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>
                <a:latin typeface="Arial" panose="020B0604020202020204" pitchFamily="34" charset="0"/>
                <a:cs typeface="Arial" panose="020B0604020202020204" pitchFamily="34" charset="0"/>
              </a:rPr>
              <a:t>- ln(2)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9802" y="6160021"/>
            <a:ext cx="5125619" cy="408927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Whole cycle with ca. 3000 repetitions: 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1161" y="6547735"/>
            <a:ext cx="4513535" cy="5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09802" y="6160022"/>
            <a:ext cx="4800183" cy="9221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-51605" y="6774510"/>
            <a:ext cx="5052285" cy="408927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J. V. Koski et al., PNAS 111, 13786 (2014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4793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25765" y="1936639"/>
            <a:ext cx="4577150" cy="2531736"/>
            <a:chOff x="3273254" y="-459432"/>
            <a:chExt cx="5870746" cy="3581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17" r="52457"/>
            <a:stretch/>
          </p:blipFill>
          <p:spPr bwMode="auto">
            <a:xfrm>
              <a:off x="3273254" y="-459432"/>
              <a:ext cx="5639717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779912" y="2564904"/>
              <a:ext cx="5364088" cy="557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27"/>
          <a:stretch/>
        </p:blipFill>
        <p:spPr bwMode="auto">
          <a:xfrm>
            <a:off x="5409802" y="4258500"/>
            <a:ext cx="4680700" cy="28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546" y="4967808"/>
            <a:ext cx="1932507" cy="129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78" y="-179931"/>
            <a:ext cx="9298305" cy="1199886"/>
          </a:xfrm>
        </p:spPr>
        <p:txBody>
          <a:bodyPr>
            <a:normAutofit/>
          </a:bodyPr>
          <a:lstStyle/>
          <a:p>
            <a:r>
              <a:rPr lang="fi-FI" sz="4400" b="1" dirty="0">
                <a:latin typeface="Arial" panose="020B0604020202020204" pitchFamily="34" charset="0"/>
                <a:cs typeface="Arial" panose="020B0604020202020204" pitchFamily="34" charset="0"/>
              </a:rPr>
              <a:t>Sagawa-Ueda relation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45" y="4151601"/>
            <a:ext cx="3243741" cy="23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817" y="4053207"/>
            <a:ext cx="451855" cy="5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814" y="953947"/>
            <a:ext cx="4754193" cy="5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599657"/>
            <a:ext cx="5165725" cy="716703"/>
          </a:xfrm>
          <a:prstGeom prst="rect">
            <a:avLst/>
          </a:prstGeom>
        </p:spPr>
        <p:txBody>
          <a:bodyPr lIns="100173" tIns="50086" rIns="100173" bIns="50086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Measurements of </a:t>
            </a:r>
            <a:r>
              <a:rPr lang="fi-FI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at different detector bandwidths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393" y="896003"/>
            <a:ext cx="2928925" cy="69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464" y="2106962"/>
            <a:ext cx="4099203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For a symmetric two-state system: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2824" y="1534170"/>
            <a:ext cx="7910880" cy="408927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Sagawa and M. Ueda, PRL 104, 090602 (2010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465" y="802762"/>
            <a:ext cx="9274930" cy="1119121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18" name="Rectangle 17"/>
          <p:cNvSpPr/>
          <p:nvPr/>
        </p:nvSpPr>
        <p:spPr>
          <a:xfrm>
            <a:off x="121465" y="6623326"/>
            <a:ext cx="4933598" cy="408927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J. V. Koski et al., PRL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113, 030601 (2014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i-FI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6" y="2615229"/>
            <a:ext cx="3986071" cy="9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84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0777111"/>
              </p:ext>
            </p:extLst>
          </p:nvPr>
        </p:nvGraphicFramePr>
        <p:xfrm>
          <a:off x="5328443" y="2209668"/>
          <a:ext cx="2522130" cy="1632998"/>
        </p:xfrm>
        <a:graphic>
          <a:graphicData uri="http://schemas.openxmlformats.org/presentationml/2006/ole">
            <p:oleObj spid="_x0000_s52306" name="Graph" r:id="rId4" imgW="4129200" imgH="2877120" progId="">
              <p:embed/>
            </p:oleObj>
          </a:graphicData>
        </a:graphic>
      </p:graphicFrame>
      <p:graphicFrame>
        <p:nvGraphicFramePr>
          <p:cNvPr id="10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197613"/>
              </p:ext>
            </p:extLst>
          </p:nvPr>
        </p:nvGraphicFramePr>
        <p:xfrm>
          <a:off x="2891723" y="3267953"/>
          <a:ext cx="2522130" cy="1632998"/>
        </p:xfrm>
        <a:graphic>
          <a:graphicData uri="http://schemas.openxmlformats.org/presentationml/2006/ole">
            <p:oleObj spid="_x0000_s52307" name="Graph" r:id="rId5" imgW="4129200" imgH="2877120" progId="">
              <p:embed/>
            </p:oleObj>
          </a:graphicData>
        </a:graphic>
      </p:graphicFrame>
      <p:graphicFrame>
        <p:nvGraphicFramePr>
          <p:cNvPr id="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31305263"/>
              </p:ext>
            </p:extLst>
          </p:nvPr>
        </p:nvGraphicFramePr>
        <p:xfrm>
          <a:off x="2887672" y="1151384"/>
          <a:ext cx="2522130" cy="1632998"/>
        </p:xfrm>
        <a:graphic>
          <a:graphicData uri="http://schemas.openxmlformats.org/presentationml/2006/ole">
            <p:oleObj spid="_x0000_s52308" name="Graph" r:id="rId6" imgW="4129200" imgH="2877120" progId="">
              <p:embed/>
            </p:oleObj>
          </a:graphicData>
        </a:graphic>
      </p:graphicFrame>
      <p:graphicFrame>
        <p:nvGraphicFramePr>
          <p:cNvPr id="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0016007"/>
              </p:ext>
            </p:extLst>
          </p:nvPr>
        </p:nvGraphicFramePr>
        <p:xfrm>
          <a:off x="7769214" y="2209668"/>
          <a:ext cx="2522130" cy="1632998"/>
        </p:xfrm>
        <a:graphic>
          <a:graphicData uri="http://schemas.openxmlformats.org/presentationml/2006/ole">
            <p:oleObj spid="_x0000_s52309" name="Graph" r:id="rId7" imgW="4129200" imgH="2877120" progId="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46548237"/>
              </p:ext>
            </p:extLst>
          </p:nvPr>
        </p:nvGraphicFramePr>
        <p:xfrm>
          <a:off x="280132" y="2209668"/>
          <a:ext cx="2522130" cy="1632998"/>
        </p:xfrm>
        <a:graphic>
          <a:graphicData uri="http://schemas.openxmlformats.org/presentationml/2006/ole">
            <p:oleObj spid="_x0000_s52310" name="Graph" r:id="rId8" imgW="4129200" imgH="2877120" progId="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25889" y="2782124"/>
            <a:ext cx="625495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fi-FI" b="1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i-FI" b="1" baseline="-25000" dirty="0">
                <a:latin typeface="Arial" pitchFamily="34" charset="0"/>
                <a:cs typeface="Arial" pitchFamily="34" charset="0"/>
              </a:rPr>
              <a:t>0</a:t>
            </a:r>
            <a:endParaRPr lang="en-US" b="1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86454" y="3169636"/>
            <a:ext cx="0" cy="3749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84658" y="2413530"/>
            <a:ext cx="1796" cy="4068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2824" y="2823946"/>
            <a:ext cx="654349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fi-FI" b="1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i-FI" b="1" i="1" baseline="-25000" dirty="0">
                <a:latin typeface="Arial" pitchFamily="34" charset="0"/>
                <a:cs typeface="Arial" pitchFamily="34" charset="0"/>
              </a:rPr>
              <a:t>A</a:t>
            </a:r>
            <a:endParaRPr lang="en-US" b="1" i="1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907313" y="2867079"/>
            <a:ext cx="0" cy="229614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0132" y="3904636"/>
            <a:ext cx="2440771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581877" y="3829044"/>
            <a:ext cx="0" cy="75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86927" y="3829044"/>
            <a:ext cx="0" cy="75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390180" y="4046425"/>
            <a:ext cx="359397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i="1" dirty="0" smtClean="0"/>
              <a:t>q</a:t>
            </a:r>
            <a:endParaRPr lang="fi-FI" b="1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419159" y="3856450"/>
            <a:ext cx="344970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/>
              <a:t>0</a:t>
            </a:r>
            <a:endParaRPr lang="fi-FI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08731" y="3904636"/>
            <a:ext cx="643129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/>
              <a:t>-1/2</a:t>
            </a:r>
            <a:endParaRPr lang="fi-FI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231525" y="3904636"/>
            <a:ext cx="558169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/>
              <a:t>1/2</a:t>
            </a:r>
            <a:endParaRPr lang="fi-FI" b="1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476826" y="3829044"/>
            <a:ext cx="0" cy="75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02744" y="3560565"/>
            <a:ext cx="388251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/>
              <a:t>A</a:t>
            </a:r>
            <a:endParaRPr lang="fi-FI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390723" y="3116883"/>
            <a:ext cx="373824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/>
              <a:t>X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53697" y="3357119"/>
            <a:ext cx="536484" cy="28879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260491" y="2743691"/>
            <a:ext cx="0" cy="448670"/>
          </a:xfrm>
          <a:prstGeom prst="straightConnector1">
            <a:avLst/>
          </a:prstGeom>
          <a:ln w="95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016414" y="2616934"/>
            <a:ext cx="0" cy="726610"/>
          </a:xfrm>
          <a:prstGeom prst="straightConnector1">
            <a:avLst/>
          </a:prstGeom>
          <a:ln w="95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423209" y="2851137"/>
            <a:ext cx="0" cy="265633"/>
          </a:xfrm>
          <a:prstGeom prst="straightConnector1">
            <a:avLst/>
          </a:prstGeom>
          <a:ln w="95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8023078" y="3560565"/>
            <a:ext cx="388251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/>
              <a:t>A</a:t>
            </a:r>
            <a:endParaRPr lang="fi-FI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8876077" y="3163262"/>
            <a:ext cx="373824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/>
              <a:t>X</a:t>
            </a:r>
          </a:p>
        </p:txBody>
      </p:sp>
      <p:cxnSp>
        <p:nvCxnSpPr>
          <p:cNvPr id="128" name="Straight Arrow Connector 127"/>
          <p:cNvCxnSpPr>
            <a:stCxn id="116" idx="1"/>
          </p:cNvCxnSpPr>
          <p:nvPr/>
        </p:nvCxnSpPr>
        <p:spPr>
          <a:xfrm flipH="1">
            <a:off x="8311987" y="3367726"/>
            <a:ext cx="564090" cy="32141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65542" y="1843534"/>
            <a:ext cx="2352443" cy="378149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1800" b="1" dirty="0"/>
              <a:t>ADIABATIC SWEEP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 flipV="1">
            <a:off x="2847443" y="2360851"/>
            <a:ext cx="325435" cy="2805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2847442" y="3343544"/>
            <a:ext cx="284307" cy="3023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5127273" y="1831710"/>
            <a:ext cx="1231430" cy="501260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600" b="1" dirty="0">
                <a:latin typeface="Symbol" panose="05050102010706020507" pitchFamily="18" charset="2"/>
              </a:rPr>
              <a:t>p</a:t>
            </a:r>
            <a:r>
              <a:rPr lang="fi-FI" sz="1800" b="1" dirty="0"/>
              <a:t>-PULSE</a:t>
            </a: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7677275" y="3018989"/>
            <a:ext cx="363865" cy="21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8149912" y="1680526"/>
            <a:ext cx="1815996" cy="655148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pPr algn="ctr"/>
            <a:r>
              <a:rPr lang="fi-FI" sz="1800" b="1" dirty="0"/>
              <a:t>FAST SWEEP (RESET)</a:t>
            </a:r>
          </a:p>
        </p:txBody>
      </p:sp>
      <p:sp>
        <p:nvSpPr>
          <p:cNvPr id="143" name="Oval 142"/>
          <p:cNvSpPr/>
          <p:nvPr/>
        </p:nvSpPr>
        <p:spPr>
          <a:xfrm>
            <a:off x="650029" y="3435845"/>
            <a:ext cx="162074" cy="151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504568" y="3017471"/>
            <a:ext cx="162074" cy="15118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508854" y="2791488"/>
            <a:ext cx="162074" cy="15118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4108058" y="1756118"/>
            <a:ext cx="162074" cy="1511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4108058" y="4072943"/>
            <a:ext cx="162074" cy="1511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6548829" y="3017471"/>
            <a:ext cx="162074" cy="1511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8149912" y="3435845"/>
            <a:ext cx="162074" cy="1511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8997219" y="3021101"/>
            <a:ext cx="162074" cy="151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1589891" y="2851137"/>
            <a:ext cx="0" cy="249689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328443" y="2360851"/>
            <a:ext cx="248128" cy="2805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247084" y="3320629"/>
            <a:ext cx="368140" cy="2496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145908" y="2761366"/>
            <a:ext cx="2010490" cy="378149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1800" b="1" dirty="0"/>
              <a:t>MEASUREMENT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39663" y="3645911"/>
            <a:ext cx="1382113" cy="378149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1800" b="1" dirty="0"/>
              <a:t>NO PULSE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007" y="-192518"/>
            <a:ext cx="10494316" cy="1199886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Maxwell’s Demon based on a Single Qubit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3796" y="5100027"/>
            <a:ext cx="7048353" cy="88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739" y="5188983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Ideally</a:t>
            </a:r>
            <a:endParaRPr lang="fi-FI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3416" y="6551984"/>
            <a:ext cx="8345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J. P. Pekola, D. S. Golubev, and D. V. Averin, PRB </a:t>
            </a:r>
            <a:r>
              <a:rPr lang="fi-FI" dirty="0"/>
              <a:t>93, 024501 (2016)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2937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61669" y="2422448"/>
            <a:ext cx="5544226" cy="4201544"/>
            <a:chOff x="4661669" y="2497374"/>
            <a:chExt cx="5544226" cy="4201544"/>
          </a:xfrm>
        </p:grpSpPr>
        <p:pic>
          <p:nvPicPr>
            <p:cNvPr id="143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4859011" y="2724298"/>
              <a:ext cx="5346884" cy="3974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661669" y="2497374"/>
              <a:ext cx="792088" cy="668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017" y="-216646"/>
            <a:ext cx="9298305" cy="11998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b="1" dirty="0" smtClean="0"/>
              <a:t>Autonomous Maxwell’s demon</a:t>
            </a:r>
            <a:endParaRPr lang="fi-FI" b="1" dirty="0"/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125923" y="1727448"/>
            <a:ext cx="3167594" cy="3693595"/>
            <a:chOff x="701229" y="1715387"/>
            <a:chExt cx="3166873" cy="3693779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2268858" y="2381099"/>
              <a:ext cx="268321" cy="12767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907254" y="2725402"/>
              <a:ext cx="268321" cy="588185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2219544" y="2724505"/>
              <a:ext cx="268321" cy="589979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532732" y="2724505"/>
              <a:ext cx="268321" cy="589977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4347" name="TextBox 25"/>
            <p:cNvSpPr txBox="1">
              <a:spLocks noChangeArrowheads="1"/>
            </p:cNvSpPr>
            <p:nvPr/>
          </p:nvSpPr>
          <p:spPr bwMode="auto">
            <a:xfrm>
              <a:off x="701229" y="2838018"/>
              <a:ext cx="356107" cy="4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altLang="fi-FI" b="1" i="1"/>
                <a:t>V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061671" y="3018661"/>
              <a:ext cx="5074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>
              <a:off x="2154611" y="2685343"/>
              <a:ext cx="3999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>
              <a:off x="2153778" y="2107869"/>
              <a:ext cx="4016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>
              <a:off x="2354150" y="2189139"/>
              <a:ext cx="11666" cy="5774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2353316" y="2013314"/>
              <a:ext cx="13333" cy="5774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>
              <a:off x="2202195" y="5114398"/>
              <a:ext cx="4016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255973" y="4148609"/>
              <a:ext cx="294092" cy="58830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5973" y="3775293"/>
              <a:ext cx="294092" cy="53330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55973" y="4398598"/>
              <a:ext cx="294092" cy="53330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4357" name="TextBox 30"/>
            <p:cNvSpPr txBox="1">
              <a:spLocks noChangeArrowheads="1"/>
            </p:cNvSpPr>
            <p:nvPr/>
          </p:nvSpPr>
          <p:spPr bwMode="auto">
            <a:xfrm>
              <a:off x="3005485" y="4158945"/>
              <a:ext cx="740739" cy="3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altLang="fi-FI" sz="1800" b="1" i="1"/>
                <a:t>N</a:t>
              </a:r>
              <a:r>
                <a:rPr lang="fi-FI" altLang="fi-FI" sz="1800" b="1" i="1" baseline="-25000"/>
                <a:t>g</a:t>
              </a:r>
              <a:r>
                <a:rPr lang="fi-FI" altLang="fi-FI" sz="1800" b="1" i="1"/>
                <a:t>, N</a:t>
              </a:r>
            </a:p>
          </p:txBody>
        </p:sp>
        <p:cxnSp>
          <p:nvCxnSpPr>
            <p:cNvPr id="43012" name="Straight Arrow Connector 43011"/>
            <p:cNvCxnSpPr/>
            <p:nvPr/>
          </p:nvCxnSpPr>
          <p:spPr>
            <a:xfrm rot="16200000" flipV="1">
              <a:off x="2556298" y="3947846"/>
              <a:ext cx="399982" cy="58818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59" name="TextBox 49"/>
            <p:cNvSpPr txBox="1">
              <a:spLocks noChangeArrowheads="1"/>
            </p:cNvSpPr>
            <p:nvPr/>
          </p:nvSpPr>
          <p:spPr bwMode="auto">
            <a:xfrm>
              <a:off x="2945866" y="2015893"/>
              <a:ext cx="689455" cy="3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altLang="fi-FI" sz="1800" b="1" i="1"/>
                <a:t>n</a:t>
              </a:r>
              <a:r>
                <a:rPr lang="fi-FI" altLang="fi-FI" sz="1800" b="1" i="1" baseline="-25000"/>
                <a:t>g</a:t>
              </a:r>
              <a:r>
                <a:rPr lang="fi-FI" altLang="fi-FI" sz="1800" b="1" i="1"/>
                <a:t>, n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16200000" flipH="1" flipV="1">
              <a:off x="2302510" y="2378384"/>
              <a:ext cx="799963" cy="48059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61" name="TextBox 52"/>
            <p:cNvSpPr txBox="1">
              <a:spLocks noChangeArrowheads="1"/>
            </p:cNvSpPr>
            <p:nvPr/>
          </p:nvSpPr>
          <p:spPr bwMode="auto">
            <a:xfrm>
              <a:off x="1925365" y="5039816"/>
              <a:ext cx="433033" cy="3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altLang="fi-FI" sz="1800" b="1" i="1"/>
                <a:t>V</a:t>
              </a:r>
              <a:r>
                <a:rPr lang="fi-FI" altLang="fi-FI" sz="1800" b="1" i="1" baseline="-25000"/>
                <a:t>g</a:t>
              </a:r>
              <a:endParaRPr lang="fi-FI" altLang="fi-FI" sz="1800" b="1" i="1"/>
            </a:p>
          </p:txBody>
        </p:sp>
        <p:sp>
          <p:nvSpPr>
            <p:cNvPr id="14362" name="TextBox 53"/>
            <p:cNvSpPr txBox="1">
              <a:spLocks noChangeArrowheads="1"/>
            </p:cNvSpPr>
            <p:nvPr/>
          </p:nvSpPr>
          <p:spPr bwMode="auto">
            <a:xfrm>
              <a:off x="1760408" y="1715387"/>
              <a:ext cx="445854" cy="3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altLang="fi-FI" sz="1800" b="1" i="1"/>
                <a:t>U</a:t>
              </a:r>
              <a:r>
                <a:rPr lang="fi-FI" altLang="fi-FI" sz="1800" b="1" i="1" baseline="-25000"/>
                <a:t>g</a:t>
              </a:r>
              <a:endParaRPr lang="fi-FI" altLang="fi-FI" sz="1800" b="1" i="1"/>
            </a:p>
          </p:txBody>
        </p:sp>
        <p:grpSp>
          <p:nvGrpSpPr>
            <p:cNvPr id="14363" name="Group 5"/>
            <p:cNvGrpSpPr>
              <a:grpSpLocks/>
            </p:cNvGrpSpPr>
            <p:nvPr/>
          </p:nvGrpSpPr>
          <p:grpSpPr bwMode="auto">
            <a:xfrm rot="5400000">
              <a:off x="3291943" y="3023061"/>
              <a:ext cx="577733" cy="574585"/>
              <a:chOff x="3237898" y="2708165"/>
              <a:chExt cx="794193" cy="578069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rot="16200000">
                <a:off x="3723350" y="2996825"/>
                <a:ext cx="4005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3527271" y="2996824"/>
                <a:ext cx="577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3521850" y="2724394"/>
                <a:ext cx="10825" cy="57733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3942883" y="2980587"/>
                <a:ext cx="1768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64" name="Group 43015"/>
            <p:cNvGrpSpPr>
              <a:grpSpLocks/>
            </p:cNvGrpSpPr>
            <p:nvPr/>
          </p:nvGrpSpPr>
          <p:grpSpPr bwMode="auto">
            <a:xfrm rot="-5400000">
              <a:off x="2026561" y="3263940"/>
              <a:ext cx="750740" cy="444790"/>
              <a:chOff x="-2035075" y="1951856"/>
              <a:chExt cx="792088" cy="423664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-2035340" y="2159602"/>
                <a:ext cx="3253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-1567611" y="2159602"/>
                <a:ext cx="3235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-1708281" y="1951216"/>
                <a:ext cx="8792" cy="4236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-1565852" y="1951216"/>
                <a:ext cx="8791" cy="4236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 flipH="1">
              <a:off x="3077280" y="3023660"/>
              <a:ext cx="5074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73" r="3748" b="40964"/>
          <a:stretch>
            <a:fillRect/>
          </a:stretch>
        </p:blipFill>
        <p:spPr bwMode="auto">
          <a:xfrm>
            <a:off x="3149501" y="1756897"/>
            <a:ext cx="7058031" cy="54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53810" y="863250"/>
            <a:ext cx="6192035" cy="70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159" tIns="50079" rIns="100159" bIns="500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600" b="1" dirty="0"/>
              <a:t>System and Demon: all in one</a:t>
            </a:r>
          </a:p>
          <a:p>
            <a:pPr eaLnBrk="1" hangingPunct="1"/>
            <a:r>
              <a:rPr lang="en-US" altLang="fi-FI" sz="2600" b="1" dirty="0"/>
              <a:t>Realization in a circuit:</a:t>
            </a:r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  <a:p>
            <a:pPr eaLnBrk="1" hangingPunct="1"/>
            <a:r>
              <a:rPr lang="en-US" altLang="fi-FI" b="1" dirty="0" smtClean="0"/>
              <a:t>J</a:t>
            </a:r>
            <a:r>
              <a:rPr lang="en-US" altLang="fi-FI" b="1" dirty="0"/>
              <a:t>. V. </a:t>
            </a:r>
            <a:r>
              <a:rPr lang="en-US" altLang="fi-FI" b="1" dirty="0" err="1"/>
              <a:t>Koski</a:t>
            </a:r>
            <a:r>
              <a:rPr lang="en-US" altLang="fi-FI" b="1" dirty="0"/>
              <a:t>, A. </a:t>
            </a:r>
            <a:r>
              <a:rPr lang="en-US" altLang="fi-FI" b="1" dirty="0" err="1"/>
              <a:t>Kutvonen</a:t>
            </a:r>
            <a:r>
              <a:rPr lang="en-US" altLang="fi-FI" b="1" dirty="0"/>
              <a:t>, I. M. </a:t>
            </a:r>
            <a:r>
              <a:rPr lang="en-US" altLang="fi-FI" b="1" dirty="0" err="1"/>
              <a:t>Khaymovich</a:t>
            </a:r>
            <a:r>
              <a:rPr lang="en-US" altLang="fi-FI" b="1" dirty="0"/>
              <a:t>, T. Ala-</a:t>
            </a:r>
            <a:r>
              <a:rPr lang="en-US" altLang="fi-FI" b="1" dirty="0" err="1"/>
              <a:t>Nissila</a:t>
            </a:r>
            <a:r>
              <a:rPr lang="en-US" altLang="fi-FI" b="1" dirty="0"/>
              <a:t>, and JP, </a:t>
            </a:r>
            <a:r>
              <a:rPr lang="en-US" altLang="fi-FI" b="1" dirty="0" smtClean="0"/>
              <a:t>PRL </a:t>
            </a:r>
            <a:r>
              <a:rPr lang="fi-FI" b="1" dirty="0"/>
              <a:t>115, </a:t>
            </a:r>
            <a:r>
              <a:rPr lang="fi-FI" b="1" dirty="0" smtClean="0"/>
              <a:t>260602 </a:t>
            </a:r>
            <a:r>
              <a:rPr lang="en-US" altLang="fi-FI" b="1" dirty="0" smtClean="0"/>
              <a:t>(2015).</a:t>
            </a:r>
          </a:p>
          <a:p>
            <a:pPr eaLnBrk="1" hangingPunct="1"/>
            <a:endParaRPr lang="en-US" altLang="fi-FI" b="1" dirty="0"/>
          </a:p>
          <a:p>
            <a:pPr eaLnBrk="1" hangingPunct="1"/>
            <a:r>
              <a:rPr lang="en-US" altLang="fi-FI" b="1" dirty="0" smtClean="0"/>
              <a:t>Similar idea: </a:t>
            </a:r>
            <a:r>
              <a:rPr lang="fi-FI" b="1" dirty="0"/>
              <a:t>P. Strasberg et al., </a:t>
            </a:r>
            <a:r>
              <a:rPr lang="fi-FI" b="1" dirty="0" smtClean="0"/>
              <a:t>PRL 110</a:t>
            </a:r>
            <a:r>
              <a:rPr lang="fi-FI" b="1" dirty="0"/>
              <a:t>, 040601 (2013).</a:t>
            </a:r>
            <a:endParaRPr lang="en-US" b="1" dirty="0"/>
          </a:p>
          <a:p>
            <a:pPr eaLnBrk="1" hangingPunct="1"/>
            <a:endParaRPr lang="en-US" altLang="fi-FI" b="1" dirty="0"/>
          </a:p>
          <a:p>
            <a:pPr eaLnBrk="1" hangingPunct="1"/>
            <a:endParaRPr lang="en-US" altLang="fi-FI" b="1" dirty="0"/>
          </a:p>
        </p:txBody>
      </p:sp>
    </p:spTree>
    <p:extLst>
      <p:ext uri="{BB962C8B-B14F-4D97-AF65-F5344CB8AC3E}">
        <p14:creationId xmlns:p14="http://schemas.microsoft.com/office/powerpoint/2010/main" xmlns="" val="21013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6573" y="46845"/>
            <a:ext cx="9298305" cy="1199886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Work and heat in small systems: experimental situation</a:t>
            </a:r>
            <a:endParaRPr lang="fi-FI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1464" y="1356897"/>
            <a:ext cx="9763085" cy="1516922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dirty="0"/>
              <a:t>Typically an indirect measurement, hinging on understanding the system sufficiently well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4302" y="2541372"/>
            <a:ext cx="3791606" cy="20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69"/>
          <a:stretch/>
        </p:blipFill>
        <p:spPr bwMode="auto">
          <a:xfrm>
            <a:off x="7524506" y="5002949"/>
            <a:ext cx="2197325" cy="44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234" y="4960308"/>
            <a:ext cx="1219003" cy="44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81" y="2555234"/>
            <a:ext cx="1927158" cy="207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236" y="2939783"/>
            <a:ext cx="3208964" cy="14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6022" y="5716226"/>
            <a:ext cx="4370190" cy="655148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1800" dirty="0">
                <a:cs typeface="Arial" panose="020B0604020202020204" pitchFamily="34" charset="0"/>
              </a:rPr>
              <a:t>Y. Utsumi et al. PRB </a:t>
            </a:r>
            <a:r>
              <a:rPr lang="fi-FI" sz="1800" dirty="0"/>
              <a:t>81, 125331 (</a:t>
            </a:r>
            <a:r>
              <a:rPr lang="fi-FI" sz="1800" dirty="0">
                <a:cs typeface="Arial" panose="020B0604020202020204" pitchFamily="34" charset="0"/>
              </a:rPr>
              <a:t>2010), B. Kung et al. PRX </a:t>
            </a:r>
            <a:r>
              <a:rPr lang="fi-FI" sz="1800" dirty="0"/>
              <a:t>2, 011001 (</a:t>
            </a:r>
            <a:r>
              <a:rPr lang="fi-FI" sz="1800" dirty="0">
                <a:cs typeface="Arial" panose="020B0604020202020204" pitchFamily="34" charset="0"/>
              </a:rPr>
              <a:t>2012)</a:t>
            </a:r>
            <a:endParaRPr lang="fi-FI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2236" y="4848772"/>
            <a:ext cx="2039344" cy="578204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3100" i="1" dirty="0"/>
              <a:t>Q = neV</a:t>
            </a:r>
            <a:r>
              <a:rPr lang="fi-FI" sz="3100" baseline="-25000" dirty="0"/>
              <a:t>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57851" y="5723476"/>
            <a:ext cx="5165725" cy="378149"/>
          </a:xfrm>
          <a:prstGeom prst="rect">
            <a:avLst/>
          </a:prstGeom>
        </p:spPr>
        <p:txBody>
          <a:bodyPr lIns="100173" tIns="50086" rIns="100173" bIns="50086">
            <a:spAutoFit/>
          </a:bodyPr>
          <a:lstStyle/>
          <a:p>
            <a:r>
              <a:rPr lang="fi-FI" sz="1800" dirty="0"/>
              <a:t>S. Ciliberto et al., PRL 110, 180601 (2013)</a:t>
            </a:r>
          </a:p>
        </p:txBody>
      </p:sp>
    </p:spTree>
    <p:extLst>
      <p:ext uri="{BB962C8B-B14F-4D97-AF65-F5344CB8AC3E}">
        <p14:creationId xmlns:p14="http://schemas.microsoft.com/office/powerpoint/2010/main" xmlns="" val="5955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965"/>
          <a:stretch/>
        </p:blipFill>
        <p:spPr bwMode="auto">
          <a:xfrm>
            <a:off x="7432625" y="2447528"/>
            <a:ext cx="2741252" cy="31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885" y="46845"/>
            <a:ext cx="9298305" cy="1199886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Autonomous Maxwell’s demon – information-powered refrigerator</a:t>
            </a:r>
            <a:endParaRPr lang="fi-FI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3449" y="2299189"/>
            <a:ext cx="5044260" cy="501260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/>
              <a:t>Image of the actual 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76" y="3257602"/>
            <a:ext cx="5200020" cy="2384887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3346924" y="2770027"/>
            <a:ext cx="1478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i-FI" sz="20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~ 580 k</a:t>
            </a:r>
            <a:r>
              <a:rPr lang="fi-FI" sz="2000" dirty="0" smtClean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endParaRPr lang="fi-FI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759" y="5632611"/>
            <a:ext cx="1608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i-FI" sz="2000" baseline="-25000" dirty="0" smtClean="0">
                <a:solidFill>
                  <a:schemeClr val="bg1"/>
                </a:solidFill>
              </a:rPr>
              <a:t>d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fi-FI" sz="2000" dirty="0" smtClean="0">
                <a:solidFill>
                  <a:schemeClr val="bg1"/>
                </a:solidFill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 k</a:t>
            </a:r>
            <a:r>
              <a:rPr lang="fi-FI" sz="2000" dirty="0" smtClean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</a:p>
        </p:txBody>
      </p:sp>
      <p:sp>
        <p:nvSpPr>
          <p:cNvPr id="9" name="Rectangle 5"/>
          <p:cNvSpPr/>
          <p:nvPr/>
        </p:nvSpPr>
        <p:spPr>
          <a:xfrm>
            <a:off x="4411845" y="3810370"/>
            <a:ext cx="1744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i-FI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i-FI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i-FI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 150 </a:t>
            </a:r>
            <a:r>
              <a:rPr lang="fi-FI" sz="2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   </a:t>
            </a:r>
            <a:r>
              <a:rPr lang="fi-FI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" name="Rectangle 5"/>
          <p:cNvSpPr/>
          <p:nvPr/>
        </p:nvSpPr>
        <p:spPr>
          <a:xfrm>
            <a:off x="4439127" y="5192454"/>
            <a:ext cx="1690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i-FI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i-FI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 72 </a:t>
            </a:r>
            <a:r>
              <a:rPr lang="fi-FI" sz="2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fi-FI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</a:p>
        </p:txBody>
      </p:sp>
      <p:sp>
        <p:nvSpPr>
          <p:cNvPr id="12" name="Rectangle 5"/>
          <p:cNvSpPr/>
          <p:nvPr/>
        </p:nvSpPr>
        <p:spPr>
          <a:xfrm>
            <a:off x="5615660" y="3843084"/>
            <a:ext cx="1478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i-FI" sz="20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i-F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~ 580 k</a:t>
            </a:r>
            <a:r>
              <a:rPr lang="fi-FI" sz="2000" dirty="0" smtClean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endParaRPr lang="fi-FI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79002" y="3129560"/>
            <a:ext cx="270775" cy="2684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81855" y="4221830"/>
            <a:ext cx="312965" cy="315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129268" y="6545093"/>
            <a:ext cx="451361" cy="5109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50093" y="5192455"/>
            <a:ext cx="352377" cy="5109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3" t="4806" r="23892" b="43541"/>
          <a:stretch/>
        </p:blipFill>
        <p:spPr bwMode="auto">
          <a:xfrm>
            <a:off x="5615660" y="2933050"/>
            <a:ext cx="1854200" cy="183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49944" y="5752345"/>
            <a:ext cx="4030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A. V. Feshchenko et al., Phys. Rev. Appl. 4, 034001 (2015).</a:t>
            </a:r>
          </a:p>
          <a:p>
            <a:pPr marL="342900" indent="-342900">
              <a:buAutoNum type="alphaUcPeriod"/>
            </a:pPr>
            <a:endParaRPr lang="fi-FI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306041" y="1583321"/>
            <a:ext cx="5044260" cy="90136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 smtClean="0"/>
              <a:t>Thermometers based on standard NIS tunnel junctions</a:t>
            </a:r>
            <a:endParaRPr lang="fi-FI" sz="2600" b="1" dirty="0"/>
          </a:p>
        </p:txBody>
      </p:sp>
    </p:spTree>
    <p:extLst>
      <p:ext uri="{BB962C8B-B14F-4D97-AF65-F5344CB8AC3E}">
        <p14:creationId xmlns:p14="http://schemas.microsoft.com/office/powerpoint/2010/main" xmlns="" val="34391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5205" y="-144760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Outline and motivation</a:t>
            </a:r>
            <a:endParaRPr lang="fi-FI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002" y="863352"/>
            <a:ext cx="9572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i-FI" sz="2800" b="1" dirty="0" smtClean="0"/>
              <a:t>Heat management at nanoscale, refrigerators</a:t>
            </a:r>
          </a:p>
          <a:p>
            <a:pPr marL="457200" indent="-457200">
              <a:buAutoNum type="arabicPeriod"/>
            </a:pPr>
            <a:r>
              <a:rPr lang="fi-FI" sz="2800" b="1" dirty="0" smtClean="0"/>
              <a:t>Maxwell’s demon </a:t>
            </a:r>
          </a:p>
          <a:p>
            <a:pPr marL="457200" indent="-457200">
              <a:buAutoNum type="arabicPeriod"/>
            </a:pPr>
            <a:r>
              <a:rPr lang="fi-FI" sz="2800" b="1" dirty="0" smtClean="0"/>
              <a:t>Experiment on a single-electron Szilard’s engine</a:t>
            </a:r>
          </a:p>
          <a:p>
            <a:pPr marL="457200" indent="-457200">
              <a:buAutoNum type="arabicPeriod"/>
            </a:pPr>
            <a:r>
              <a:rPr lang="fi-FI" sz="2800" b="1" dirty="0" smtClean="0"/>
              <a:t>Experiment on an autonomous Maxwell’s demon</a:t>
            </a:r>
          </a:p>
          <a:p>
            <a:pPr marL="457200" indent="-457200">
              <a:buAutoNum type="arabicPeriod"/>
            </a:pPr>
            <a:r>
              <a:rPr lang="fi-FI" sz="2800" b="1" dirty="0" smtClean="0"/>
              <a:t>Quantum heat engines</a:t>
            </a:r>
          </a:p>
          <a:p>
            <a:pPr marL="457200" indent="-457200">
              <a:buAutoNum type="arabicPeriod"/>
            </a:pPr>
            <a:r>
              <a:rPr lang="fi-FI" sz="2800" b="1" dirty="0" smtClean="0"/>
              <a:t>Calorimetry for quantum circuits</a:t>
            </a:r>
            <a:endParaRPr lang="fi-FI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96" y="3710247"/>
            <a:ext cx="2232247" cy="280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73437" y="3769751"/>
            <a:ext cx="8064896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fi-FI" sz="2800" b="1" dirty="0" smtClean="0"/>
              <a:t>Basics of thermodynamics:</a:t>
            </a:r>
          </a:p>
          <a:p>
            <a:pPr>
              <a:spcAft>
                <a:spcPts val="500"/>
              </a:spcAft>
            </a:pPr>
            <a:endParaRPr lang="fi-FI" sz="2800" b="1" dirty="0"/>
          </a:p>
          <a:p>
            <a:pPr>
              <a:spcAft>
                <a:spcPts val="500"/>
              </a:spcAft>
            </a:pPr>
            <a:endParaRPr lang="fi-FI" sz="2800" b="1" dirty="0" smtClean="0"/>
          </a:p>
          <a:p>
            <a:pPr>
              <a:spcAft>
                <a:spcPts val="500"/>
              </a:spcAft>
            </a:pPr>
            <a:endParaRPr lang="fi-FI" sz="2800" b="1" dirty="0"/>
          </a:p>
          <a:p>
            <a:pPr>
              <a:spcAft>
                <a:spcPts val="500"/>
              </a:spcAft>
            </a:pPr>
            <a:r>
              <a:rPr lang="fi-FI" sz="2800" b="1" dirty="0" smtClean="0"/>
              <a:t>The role of information in thermodynamics?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3437" y="4312783"/>
            <a:ext cx="2880593" cy="63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083" y="5064979"/>
            <a:ext cx="507892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751" y="4373560"/>
            <a:ext cx="1987302" cy="61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7530" y="6696000"/>
            <a:ext cx="10277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Reviews: Lutz, Ciliberto, </a:t>
            </a:r>
            <a:r>
              <a:rPr lang="en-US" dirty="0"/>
              <a:t>Physics Today </a:t>
            </a:r>
            <a:r>
              <a:rPr lang="en-US" dirty="0" smtClean="0"/>
              <a:t>68, </a:t>
            </a:r>
            <a:r>
              <a:rPr lang="en-US" dirty="0"/>
              <a:t>30 (2015</a:t>
            </a:r>
            <a:r>
              <a:rPr lang="en-US" dirty="0" smtClean="0"/>
              <a:t>); JP, Nature Physics 11, 118 (2015).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9333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239530"/>
            <a:ext cx="9298305" cy="1199886"/>
          </a:xfrm>
        </p:spPr>
        <p:txBody>
          <a:bodyPr>
            <a:normAutofit fontScale="90000"/>
          </a:bodyPr>
          <a:lstStyle/>
          <a:p>
            <a:r>
              <a:rPr lang="fi-FI" sz="4400" b="1" dirty="0" smtClean="0"/>
              <a:t>Current and temperatures at different gate positions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88939" y="2515118"/>
            <a:ext cx="6789354" cy="3388794"/>
            <a:chOff x="3005485" y="3523230"/>
            <a:chExt cx="6789354" cy="33887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51743" y="5110750"/>
              <a:ext cx="1600218" cy="17932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82315" y="5047810"/>
              <a:ext cx="1565387" cy="179135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48390" y="3537567"/>
              <a:ext cx="1305238" cy="142283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58206" y="3537566"/>
              <a:ext cx="1608441" cy="142935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05485" y="3523230"/>
              <a:ext cx="1886528" cy="139224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16329" y="5134611"/>
              <a:ext cx="1881966" cy="177741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76821" y="5125485"/>
              <a:ext cx="1361634" cy="178653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98113" y="3537567"/>
              <a:ext cx="1596726" cy="14508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353863" y="6605706"/>
            <a:ext cx="2655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1" dirty="0">
                <a:cs typeface="Times New Roman" panose="02020603050405020304" pitchFamily="18" charset="0"/>
              </a:rPr>
              <a:t>V</a:t>
            </a:r>
            <a:r>
              <a:rPr lang="fi-FI" b="1" dirty="0">
                <a:cs typeface="Times New Roman" panose="02020603050405020304" pitchFamily="18" charset="0"/>
              </a:rPr>
              <a:t> = 20 </a:t>
            </a:r>
            <a:r>
              <a:rPr lang="fi-FI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i-FI" b="1" dirty="0" smtClean="0">
                <a:latin typeface="Arial" panose="020B0604020202020204" pitchFamily="34" charset="0"/>
                <a:cs typeface="Arial" panose="020B0604020202020204" pitchFamily="34" charset="0"/>
              </a:rPr>
              <a:t>V, </a:t>
            </a:r>
            <a:r>
              <a:rPr lang="fi-FI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i-FI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50 mK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1848" y="2384977"/>
            <a:ext cx="44595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b="1" i="1" dirty="0" smtClean="0">
                <a:solidFill>
                  <a:srgbClr val="00B0F0"/>
                </a:solidFill>
              </a:rPr>
              <a:t>T</a:t>
            </a:r>
            <a:r>
              <a:rPr lang="fi-FI" b="1" i="1" baseline="-25000" dirty="0" smtClean="0">
                <a:solidFill>
                  <a:srgbClr val="00B0F0"/>
                </a:solidFill>
              </a:rPr>
              <a:t>L</a:t>
            </a:r>
            <a:endParaRPr lang="fi-FI" b="1" i="1" baseline="-25000" dirty="0">
              <a:solidFill>
                <a:srgbClr val="00B0F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57111" y="2697110"/>
            <a:ext cx="428209" cy="21602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885520" y="2344907"/>
            <a:ext cx="46519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b="1" i="1" dirty="0" smtClean="0">
                <a:solidFill>
                  <a:srgbClr val="00B0F0"/>
                </a:solidFill>
              </a:rPr>
              <a:t>T</a:t>
            </a:r>
            <a:r>
              <a:rPr lang="fi-FI" b="1" i="1" baseline="-25000" dirty="0">
                <a:solidFill>
                  <a:srgbClr val="00B0F0"/>
                </a:solidFill>
              </a:rPr>
              <a:t>R</a:t>
            </a:r>
          </a:p>
        </p:txBody>
      </p:sp>
      <p:cxnSp>
        <p:nvCxnSpPr>
          <p:cNvPr id="66" name="Straight Arrow Connector 65"/>
          <p:cNvCxnSpPr>
            <a:endCxn id="73" idx="3"/>
          </p:cNvCxnSpPr>
          <p:nvPr/>
        </p:nvCxnSpPr>
        <p:spPr>
          <a:xfrm flipH="1">
            <a:off x="2393438" y="2637603"/>
            <a:ext cx="521304" cy="28591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95904" y="3897145"/>
            <a:ext cx="59824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b="1" i="1" dirty="0" smtClean="0">
                <a:solidFill>
                  <a:srgbClr val="00B0F0"/>
                </a:solidFill>
              </a:rPr>
              <a:t>T</a:t>
            </a:r>
            <a:r>
              <a:rPr lang="fi-FI" b="1" baseline="-25000" dirty="0" smtClean="0">
                <a:solidFill>
                  <a:srgbClr val="00B0F0"/>
                </a:solidFill>
              </a:rPr>
              <a:t>det</a:t>
            </a:r>
            <a:endParaRPr lang="fi-FI" b="1" baseline="-25000" dirty="0">
              <a:solidFill>
                <a:srgbClr val="00B0F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1161167" y="4329193"/>
            <a:ext cx="428209" cy="21602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057564" y="3050865"/>
            <a:ext cx="0" cy="304001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134378" y="2954944"/>
            <a:ext cx="25519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b="1" i="1" dirty="0" smtClean="0">
                <a:solidFill>
                  <a:srgbClr val="FFC000"/>
                </a:solidFill>
              </a:rPr>
              <a:t>I</a:t>
            </a:r>
            <a:endParaRPr lang="fi-FI" b="1" i="1" dirty="0">
              <a:solidFill>
                <a:srgbClr val="FFC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3157" y="1752870"/>
            <a:ext cx="3219316" cy="3828072"/>
            <a:chOff x="701229" y="1715387"/>
            <a:chExt cx="3219316" cy="3828072"/>
          </a:xfrm>
        </p:grpSpPr>
        <p:sp>
          <p:nvSpPr>
            <p:cNvPr id="72" name="Rectangle 71"/>
            <p:cNvSpPr/>
            <p:nvPr/>
          </p:nvSpPr>
          <p:spPr>
            <a:xfrm rot="16200000">
              <a:off x="2269845" y="2381170"/>
              <a:ext cx="266801" cy="12765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3" name="Rectangle 72"/>
            <p:cNvSpPr/>
            <p:nvPr/>
          </p:nvSpPr>
          <p:spPr>
            <a:xfrm rot="16200000">
              <a:off x="2908109" y="2724850"/>
              <a:ext cx="266801" cy="589166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4" name="Rectangle 73"/>
            <p:cNvSpPr/>
            <p:nvPr/>
          </p:nvSpPr>
          <p:spPr>
            <a:xfrm rot="16200000">
              <a:off x="2220748" y="2724850"/>
              <a:ext cx="266801" cy="589166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5" name="Rectangle 74"/>
            <p:cNvSpPr/>
            <p:nvPr/>
          </p:nvSpPr>
          <p:spPr>
            <a:xfrm rot="16200000">
              <a:off x="1533388" y="2724850"/>
              <a:ext cx="266801" cy="589166"/>
            </a:xfrm>
            <a:prstGeom prst="rect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1229" y="2838018"/>
              <a:ext cx="439911" cy="545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i="1" dirty="0" smtClean="0"/>
                <a:t>V</a:t>
              </a:r>
              <a:endParaRPr lang="fi-FI" b="1" i="1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061271" y="3019434"/>
              <a:ext cx="5073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>
              <a:off x="2154048" y="2685933"/>
              <a:ext cx="4002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>
              <a:off x="2154047" y="2107864"/>
              <a:ext cx="4002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>
              <a:off x="2353925" y="2188768"/>
              <a:ext cx="11879" cy="577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>
              <a:off x="2353925" y="2013159"/>
              <a:ext cx="11879" cy="577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>
              <a:off x="2203146" y="5114431"/>
              <a:ext cx="4002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2255955" y="4148160"/>
              <a:ext cx="294583" cy="5884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255955" y="3775369"/>
              <a:ext cx="294583" cy="53360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255955" y="4397905"/>
              <a:ext cx="294583" cy="53360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005485" y="4158945"/>
              <a:ext cx="915060" cy="50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800" b="1" i="1" dirty="0" smtClean="0"/>
                <a:t>N</a:t>
              </a:r>
              <a:r>
                <a:rPr lang="fi-FI" sz="1800" b="1" i="1" baseline="-25000" dirty="0" smtClean="0"/>
                <a:t>g</a:t>
              </a:r>
              <a:r>
                <a:rPr lang="fi-FI" sz="1800" b="1" i="1" dirty="0" smtClean="0"/>
                <a:t>, N</a:t>
              </a:r>
              <a:endParaRPr lang="fi-FI" sz="1800" b="1" i="1" dirty="0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rot="16200000" flipV="1">
              <a:off x="2556010" y="3947688"/>
              <a:ext cx="400201" cy="58916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945866" y="2015893"/>
              <a:ext cx="851707" cy="50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800" b="1" i="1" dirty="0" smtClean="0"/>
                <a:t>n</a:t>
              </a:r>
              <a:r>
                <a:rPr lang="fi-FI" sz="1800" b="1" i="1" baseline="-25000" dirty="0" smtClean="0"/>
                <a:t>g</a:t>
              </a:r>
              <a:r>
                <a:rPr lang="fi-FI" sz="1800" b="1" i="1" dirty="0" smtClean="0"/>
                <a:t>, n</a:t>
              </a:r>
              <a:endParaRPr lang="fi-FI" sz="1800" b="1" i="1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16200000" flipH="1" flipV="1">
              <a:off x="2302219" y="2378339"/>
              <a:ext cx="800403" cy="48178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925365" y="5039816"/>
              <a:ext cx="550779" cy="50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800" b="1" i="1" dirty="0" smtClean="0"/>
                <a:t>V</a:t>
              </a:r>
              <a:r>
                <a:rPr lang="fi-FI" sz="1800" b="1" i="1" baseline="-25000" dirty="0" smtClean="0"/>
                <a:t>g</a:t>
              </a:r>
              <a:endParaRPr lang="fi-FI" sz="1800" b="1" i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760408" y="1715387"/>
              <a:ext cx="550779" cy="50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800" b="1" i="1" dirty="0" smtClean="0"/>
                <a:t>U</a:t>
              </a:r>
              <a:r>
                <a:rPr lang="fi-FI" sz="1800" b="1" i="1" baseline="-25000" dirty="0" smtClean="0"/>
                <a:t>g</a:t>
              </a:r>
              <a:endParaRPr lang="fi-FI" sz="1800" b="1" i="1" dirty="0"/>
            </a:p>
          </p:txBody>
        </p:sp>
        <p:grpSp>
          <p:nvGrpSpPr>
            <p:cNvPr id="92" name="Group 91"/>
            <p:cNvGrpSpPr/>
            <p:nvPr/>
          </p:nvGrpSpPr>
          <p:grpSpPr>
            <a:xfrm rot="5400000">
              <a:off x="3291943" y="3023061"/>
              <a:ext cx="577733" cy="574585"/>
              <a:chOff x="3237898" y="2708165"/>
              <a:chExt cx="794193" cy="578069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 rot="16200000">
                <a:off x="3725157" y="2997200"/>
                <a:ext cx="40020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6200000">
                <a:off x="3526596" y="2997200"/>
                <a:ext cx="57806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6200000">
                <a:off x="3520825" y="2724628"/>
                <a:ext cx="11879" cy="57773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6200000">
                <a:off x="3943157" y="2980937"/>
                <a:ext cx="1778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 rot="16200000">
              <a:off x="2026561" y="3263940"/>
              <a:ext cx="750740" cy="444790"/>
              <a:chOff x="-2035075" y="1951856"/>
              <a:chExt cx="792088" cy="423664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-2035075" y="2159496"/>
                <a:ext cx="3240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-1567023" y="2159496"/>
                <a:ext cx="3240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-1709211" y="1951856"/>
                <a:ext cx="9618" cy="4236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-1567023" y="1951856"/>
                <a:ext cx="9618" cy="4236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 flipH="1">
              <a:off x="3077493" y="3023592"/>
              <a:ext cx="5073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38667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57" y="-192518"/>
            <a:ext cx="10278293" cy="1199886"/>
          </a:xfrm>
        </p:spPr>
        <p:txBody>
          <a:bodyPr>
            <a:normAutofit fontScale="90000"/>
          </a:bodyPr>
          <a:lstStyle/>
          <a:p>
            <a:r>
              <a:rPr lang="fi-FI" sz="4000" b="1" i="1" dirty="0" smtClean="0"/>
              <a:t>N</a:t>
            </a:r>
            <a:r>
              <a:rPr lang="fi-FI" sz="4000" b="1" baseline="-25000" dirty="0" smtClean="0"/>
              <a:t>g </a:t>
            </a:r>
            <a:r>
              <a:rPr lang="fi-FI" sz="4000" b="1" dirty="0" smtClean="0"/>
              <a:t>= 1: No feedback control (”SET-cooler”)</a:t>
            </a:r>
            <a:endParaRPr lang="fi-FI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327" y="2257334"/>
            <a:ext cx="3191153" cy="3142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4571" y="2318766"/>
            <a:ext cx="2959706" cy="3081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165" y="5759896"/>
            <a:ext cx="4764849" cy="1024480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1500" dirty="0" smtClean="0">
                <a:cs typeface="Times New Roman" panose="02020603050405020304" pitchFamily="18" charset="0"/>
              </a:rPr>
              <a:t>JP, J. V. Koski, and D</a:t>
            </a:r>
            <a:r>
              <a:rPr lang="fi-FI" sz="1500" dirty="0">
                <a:cs typeface="Times New Roman" panose="02020603050405020304" pitchFamily="18" charset="0"/>
              </a:rPr>
              <a:t>. V. Averin, PRB </a:t>
            </a:r>
            <a:r>
              <a:rPr lang="fi-FI" sz="1500" b="1" dirty="0">
                <a:cs typeface="Times New Roman" panose="02020603050405020304" pitchFamily="18" charset="0"/>
              </a:rPr>
              <a:t>89</a:t>
            </a:r>
            <a:r>
              <a:rPr lang="fi-FI" sz="1500" dirty="0">
                <a:cs typeface="Times New Roman" panose="02020603050405020304" pitchFamily="18" charset="0"/>
              </a:rPr>
              <a:t>, 081309 (2014)</a:t>
            </a:r>
            <a:endParaRPr lang="fi-FI" sz="15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fi-FI" sz="1500" dirty="0">
                <a:cs typeface="Times New Roman" panose="02020603050405020304" pitchFamily="18" charset="0"/>
              </a:rPr>
              <a:t>A. V. </a:t>
            </a:r>
            <a:r>
              <a:rPr lang="fi-FI" sz="1500" dirty="0"/>
              <a:t>Feshchenko, </a:t>
            </a:r>
            <a:r>
              <a:rPr lang="fi-FI" sz="1500" dirty="0" smtClean="0"/>
              <a:t>J. V. Koski, and JP, </a:t>
            </a:r>
            <a:r>
              <a:rPr lang="fi-FI" sz="1500" dirty="0"/>
              <a:t>PRB </a:t>
            </a:r>
            <a:r>
              <a:rPr lang="fi-FI" sz="1500" b="1" dirty="0"/>
              <a:t>90</a:t>
            </a:r>
            <a:r>
              <a:rPr lang="fi-FI" sz="1500" dirty="0"/>
              <a:t>, 201407(R) (2014)</a:t>
            </a:r>
            <a:endParaRPr lang="fi-FI" sz="1500" dirty="0"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54" y="1151384"/>
            <a:ext cx="2664223" cy="17323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699" y="3026960"/>
            <a:ext cx="2657778" cy="221158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575" y="972819"/>
            <a:ext cx="6526726" cy="118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573511" y="4607768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207" y="5469762"/>
            <a:ext cx="4938030" cy="15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2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92" y="647328"/>
            <a:ext cx="3250050" cy="33296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451" y="716447"/>
            <a:ext cx="2993418" cy="3260548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297" y="4152018"/>
            <a:ext cx="5750628" cy="2111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-216768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i="1" dirty="0" smtClean="0"/>
              <a:t>N</a:t>
            </a:r>
            <a:r>
              <a:rPr lang="fi-FI" sz="4000" b="1" baseline="-25000" dirty="0" smtClean="0"/>
              <a:t>g</a:t>
            </a:r>
            <a:r>
              <a:rPr lang="fi-FI" sz="4000" b="1" dirty="0" smtClean="0"/>
              <a:t> = 0.5: feedback control (Demon)</a:t>
            </a:r>
            <a:endParaRPr lang="fi-FI" sz="4000" b="1" baseline="-25000" dirty="0"/>
          </a:p>
        </p:txBody>
      </p:sp>
      <p:sp>
        <p:nvSpPr>
          <p:cNvPr id="13" name="Rectangle 5"/>
          <p:cNvSpPr/>
          <p:nvPr/>
        </p:nvSpPr>
        <p:spPr>
          <a:xfrm>
            <a:off x="356408" y="6407968"/>
            <a:ext cx="9489837" cy="716703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b="1" dirty="0">
                <a:cs typeface="Times New Roman" panose="02020603050405020304" pitchFamily="18" charset="0"/>
              </a:rPr>
              <a:t>Both </a:t>
            </a:r>
            <a:r>
              <a:rPr lang="fi-FI" b="1" i="1" dirty="0">
                <a:cs typeface="Times New Roman" panose="02020603050405020304" pitchFamily="18" charset="0"/>
              </a:rPr>
              <a:t>T</a:t>
            </a:r>
            <a:r>
              <a:rPr lang="fi-FI" b="1" baseline="-25000" dirty="0">
                <a:cs typeface="Times New Roman" panose="02020603050405020304" pitchFamily="18" charset="0"/>
              </a:rPr>
              <a:t>L</a:t>
            </a:r>
            <a:r>
              <a:rPr lang="fi-FI" b="1" dirty="0">
                <a:cs typeface="Times New Roman" panose="02020603050405020304" pitchFamily="18" charset="0"/>
              </a:rPr>
              <a:t> and </a:t>
            </a:r>
            <a:r>
              <a:rPr lang="fi-FI" b="1" i="1" dirty="0">
                <a:cs typeface="Times New Roman" panose="02020603050405020304" pitchFamily="18" charset="0"/>
              </a:rPr>
              <a:t>T</a:t>
            </a:r>
            <a:r>
              <a:rPr lang="fi-FI" b="1" baseline="-25000" dirty="0">
                <a:cs typeface="Times New Roman" panose="02020603050405020304" pitchFamily="18" charset="0"/>
              </a:rPr>
              <a:t>R</a:t>
            </a:r>
            <a:r>
              <a:rPr lang="fi-FI" b="1" dirty="0">
                <a:cs typeface="Times New Roman" panose="02020603050405020304" pitchFamily="18" charset="0"/>
              </a:rPr>
              <a:t> </a:t>
            </a:r>
            <a:r>
              <a:rPr lang="fi-FI" b="1" dirty="0" smtClean="0">
                <a:cs typeface="Times New Roman" panose="02020603050405020304" pitchFamily="18" charset="0"/>
              </a:rPr>
              <a:t>drop: entropy of the System decreases</a:t>
            </a:r>
            <a:r>
              <a:rPr lang="fi-FI" b="1" smtClean="0">
                <a:cs typeface="Times New Roman" panose="02020603050405020304" pitchFamily="18" charset="0"/>
              </a:rPr>
              <a:t>; </a:t>
            </a:r>
          </a:p>
          <a:p>
            <a:r>
              <a:rPr lang="fi-FI" b="1" i="1" smtClean="0">
                <a:cs typeface="Times New Roman" panose="02020603050405020304" pitchFamily="18" charset="0"/>
              </a:rPr>
              <a:t>T</a:t>
            </a:r>
            <a:r>
              <a:rPr lang="fi-FI" b="1" baseline="-25000" smtClean="0">
                <a:cs typeface="Times New Roman" panose="02020603050405020304" pitchFamily="18" charset="0"/>
              </a:rPr>
              <a:t>det</a:t>
            </a:r>
            <a:r>
              <a:rPr lang="fi-FI" b="1" smtClean="0">
                <a:cs typeface="Times New Roman" panose="02020603050405020304" pitchFamily="18" charset="0"/>
              </a:rPr>
              <a:t> </a:t>
            </a:r>
            <a:r>
              <a:rPr lang="fi-FI" b="1" dirty="0" smtClean="0">
                <a:cs typeface="Times New Roman" panose="02020603050405020304" pitchFamily="18" charset="0"/>
              </a:rPr>
              <a:t>increases: entropy of the Demon increases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8046" y="1295400"/>
            <a:ext cx="2664223" cy="1732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491" y="3170976"/>
            <a:ext cx="2657778" cy="221158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8766199" y="5471864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09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197" y="71264"/>
            <a:ext cx="9298305" cy="1199886"/>
          </a:xfrm>
        </p:spPr>
        <p:txBody>
          <a:bodyPr>
            <a:noAutofit/>
          </a:bodyPr>
          <a:lstStyle/>
          <a:p>
            <a:r>
              <a:rPr lang="fi-FI" sz="4000" b="1" dirty="0" smtClean="0"/>
              <a:t>Summary of the autonomous demon experiment</a:t>
            </a:r>
            <a:endParaRPr lang="fi-FI" sz="4000" b="1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57" y="1413034"/>
            <a:ext cx="3463540" cy="341075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7853" y="1321307"/>
            <a:ext cx="3312368" cy="3393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3237" y="863352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/>
              <a:t>SET cooler</a:t>
            </a:r>
            <a:endParaRPr lang="fi-FI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18053" y="863352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/>
              <a:t>Demon</a:t>
            </a:r>
            <a:endParaRPr lang="fi-FI" sz="28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4" t="4553" r="2610" b="20375"/>
          <a:stretch/>
        </p:blipFill>
        <p:spPr bwMode="auto">
          <a:xfrm>
            <a:off x="2617953" y="4948644"/>
            <a:ext cx="5788132" cy="217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349301" y="5543872"/>
            <a:ext cx="115212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48958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/>
              <a:t>c</a:t>
            </a:r>
            <a:r>
              <a:rPr lang="fi-FI" sz="3600" b="1" dirty="0" smtClean="0"/>
              <a:t>urrent </a:t>
            </a:r>
            <a:r>
              <a:rPr lang="fi-FI" sz="3600" b="1" i="1" dirty="0" smtClean="0"/>
              <a:t>I</a:t>
            </a:r>
            <a:endParaRPr lang="fi-FI" sz="3600" b="1" i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622109" y="5543872"/>
            <a:ext cx="115212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686005" y="5768003"/>
            <a:ext cx="1210588" cy="65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xtBox 15"/>
          <p:cNvSpPr txBox="1"/>
          <p:nvPr/>
        </p:nvSpPr>
        <p:spPr>
          <a:xfrm>
            <a:off x="7686005" y="575989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fi-FI" sz="3600" b="1" i="1" dirty="0" smtClean="0">
                <a:solidFill>
                  <a:srgbClr val="FF0000"/>
                </a:solidFill>
              </a:rPr>
              <a:t>T</a:t>
            </a:r>
            <a:r>
              <a:rPr lang="fi-FI" sz="3600" b="1" baseline="-25000" dirty="0" smtClean="0">
                <a:solidFill>
                  <a:srgbClr val="FF0000"/>
                </a:solidFill>
              </a:rPr>
              <a:t>det</a:t>
            </a:r>
            <a:endParaRPr lang="fi-FI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9685" y="4535760"/>
            <a:ext cx="98409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4059685" y="4604508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fi-FI" sz="3600" b="1" i="1" dirty="0" smtClean="0">
                <a:solidFill>
                  <a:srgbClr val="0070C0"/>
                </a:solidFill>
              </a:rPr>
              <a:t>T</a:t>
            </a:r>
            <a:r>
              <a:rPr lang="fi-FI" sz="3600" b="1" baseline="-25000" dirty="0" smtClean="0">
                <a:solidFill>
                  <a:srgbClr val="0070C0"/>
                </a:solidFill>
              </a:rPr>
              <a:t>L</a:t>
            </a:r>
            <a:endParaRPr lang="fi-FI" sz="3600" b="1" baseline="-250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7933" y="4547404"/>
            <a:ext cx="98409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Box 20"/>
          <p:cNvSpPr txBox="1"/>
          <p:nvPr/>
        </p:nvSpPr>
        <p:spPr>
          <a:xfrm>
            <a:off x="7085555" y="4621153"/>
            <a:ext cx="97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i-FI" sz="3600" b="1" i="1" dirty="0" smtClean="0">
                <a:solidFill>
                  <a:srgbClr val="00B050"/>
                </a:solidFill>
              </a:rPr>
              <a:t>T</a:t>
            </a:r>
            <a:r>
              <a:rPr lang="fi-FI" sz="3600" b="1" baseline="-25000" dirty="0">
                <a:solidFill>
                  <a:srgbClr val="00B05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xmlns="" val="3166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1264"/>
            <a:ext cx="10331450" cy="1199886"/>
          </a:xfrm>
        </p:spPr>
        <p:txBody>
          <a:bodyPr>
            <a:normAutofit/>
          </a:bodyPr>
          <a:lstStyle/>
          <a:p>
            <a:r>
              <a:rPr lang="en-US" sz="4000" b="1" dirty="0"/>
              <a:t>Calorimetry </a:t>
            </a:r>
            <a:r>
              <a:rPr lang="fi-FI" sz="4000" b="1" dirty="0" smtClean="0"/>
              <a:t>for quantum circuits</a:t>
            </a:r>
            <a:endParaRPr lang="fi-FI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604" y="1511424"/>
            <a:ext cx="4707382" cy="29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69"/>
          <a:stretch>
            <a:fillRect/>
          </a:stretch>
        </p:blipFill>
        <p:spPr bwMode="auto">
          <a:xfrm>
            <a:off x="78162" y="1857097"/>
            <a:ext cx="5180365" cy="190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399" y="4755692"/>
            <a:ext cx="1292303" cy="1687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394" y="4811259"/>
            <a:ext cx="1224136" cy="16321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189" y="4947175"/>
            <a:ext cx="1981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Simone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Gasparinetti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9250" y="4947175"/>
            <a:ext cx="1693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Klaara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Viisanen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6507" y="5027087"/>
            <a:ext cx="2473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Olli-Pentti Saira</a:t>
            </a:r>
          </a:p>
          <a:p>
            <a:r>
              <a:rPr lang="fi-FI" sz="2400" b="1" dirty="0" smtClean="0"/>
              <a:t>Jorden Senior</a:t>
            </a:r>
          </a:p>
          <a:p>
            <a:r>
              <a:rPr lang="fi-FI" sz="2400" b="1" dirty="0" smtClean="0"/>
              <a:t>Maciej Zgirski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375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204475" y="-169984"/>
            <a:ext cx="10779864" cy="1199886"/>
          </a:xfrm>
        </p:spPr>
        <p:txBody>
          <a:bodyPr>
            <a:noAutofit/>
          </a:bodyPr>
          <a:lstStyle/>
          <a:p>
            <a:r>
              <a:rPr lang="fi-FI" altLang="fi-FI" sz="3900" b="1" dirty="0">
                <a:cs typeface="Arial" charset="0"/>
              </a:rPr>
              <a:t>Calorimetry for measuring </a:t>
            </a:r>
            <a:r>
              <a:rPr lang="fi-FI" altLang="fi-FI" sz="3900" b="1" dirty="0" smtClean="0">
                <a:cs typeface="Arial" charset="0"/>
              </a:rPr>
              <a:t>mw </a:t>
            </a:r>
            <a:r>
              <a:rPr lang="fi-FI" altLang="fi-FI" sz="3900" b="1" dirty="0">
                <a:cs typeface="Arial" charset="0"/>
              </a:rPr>
              <a:t>photons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07621" y="803258"/>
            <a:ext cx="10092895" cy="9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45" tIns="50072" rIns="100145" bIns="500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altLang="fi-FI" sz="2600"/>
              <a:t>Requirements for calorimetry on single microwave quantum level. Photons from relaxation of a superconducting qubit.</a:t>
            </a:r>
          </a:p>
        </p:txBody>
      </p:sp>
      <p:sp>
        <p:nvSpPr>
          <p:cNvPr id="14340" name="TextBox 15"/>
          <p:cNvSpPr txBox="1">
            <a:spLocks noChangeArrowheads="1"/>
          </p:cNvSpPr>
          <p:nvPr/>
        </p:nvSpPr>
        <p:spPr bwMode="auto">
          <a:xfrm>
            <a:off x="5278726" y="1936638"/>
            <a:ext cx="4889502" cy="522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45" tIns="50072" rIns="100145" bIns="500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315"/>
              </a:spcAft>
            </a:pPr>
            <a:r>
              <a:rPr lang="fi-FI" altLang="fi-FI" sz="2600" dirty="0"/>
              <a:t>Typical parameters: </a:t>
            </a:r>
          </a:p>
          <a:p>
            <a:r>
              <a:rPr lang="fi-FI" altLang="fi-FI" sz="2600" dirty="0"/>
              <a:t>Operating temperature </a:t>
            </a:r>
          </a:p>
          <a:p>
            <a:r>
              <a:rPr lang="fi-FI" altLang="fi-FI" sz="2600" i="1" dirty="0"/>
              <a:t>T</a:t>
            </a:r>
            <a:r>
              <a:rPr lang="fi-FI" altLang="fi-FI" sz="2600" dirty="0"/>
              <a:t> = 0.1 K</a:t>
            </a:r>
          </a:p>
          <a:p>
            <a:pPr>
              <a:spcBef>
                <a:spcPts val="548"/>
              </a:spcBef>
              <a:spcAft>
                <a:spcPts val="1315"/>
              </a:spcAft>
            </a:pPr>
            <a:r>
              <a:rPr lang="fi-FI" altLang="fi-FI" sz="2600" i="1" dirty="0"/>
              <a:t>E/k</a:t>
            </a:r>
            <a:r>
              <a:rPr lang="fi-FI" altLang="fi-FI" sz="2600" baseline="-25000" dirty="0"/>
              <a:t>B</a:t>
            </a:r>
            <a:r>
              <a:rPr lang="fi-FI" altLang="fi-FI" sz="2600" dirty="0"/>
              <a:t> = 1 K, </a:t>
            </a:r>
            <a:r>
              <a:rPr lang="fi-FI" altLang="fi-FI" sz="2600" i="1" dirty="0"/>
              <a:t>C</a:t>
            </a:r>
            <a:r>
              <a:rPr lang="fi-FI" altLang="fi-FI" sz="2600" dirty="0"/>
              <a:t> = 300...1000</a:t>
            </a:r>
            <a:r>
              <a:rPr lang="fi-FI" altLang="fi-FI" sz="2600" i="1" dirty="0"/>
              <a:t>k</a:t>
            </a:r>
            <a:r>
              <a:rPr lang="fi-FI" altLang="fi-FI" sz="2600" baseline="-25000" dirty="0"/>
              <a:t>B</a:t>
            </a:r>
          </a:p>
          <a:p>
            <a:pPr>
              <a:spcBef>
                <a:spcPts val="548"/>
              </a:spcBef>
              <a:spcAft>
                <a:spcPts val="1315"/>
              </a:spcAft>
            </a:pPr>
            <a:r>
              <a:rPr lang="fi-FI" altLang="fi-FI" sz="2600" dirty="0">
                <a:latin typeface="Symbol" pitchFamily="18" charset="2"/>
              </a:rPr>
              <a:t>D</a:t>
            </a:r>
            <a:r>
              <a:rPr lang="fi-FI" altLang="fi-FI" sz="2600" i="1" dirty="0"/>
              <a:t>T</a:t>
            </a:r>
            <a:r>
              <a:rPr lang="fi-FI" altLang="fi-FI" sz="2600" i="1" baseline="-25000" dirty="0"/>
              <a:t> </a:t>
            </a:r>
            <a:r>
              <a:rPr lang="fi-FI" altLang="fi-FI" sz="2600" dirty="0"/>
              <a:t> ~ 1 - 3 mK, </a:t>
            </a:r>
            <a:r>
              <a:rPr lang="fi-FI" altLang="fi-FI" sz="2600" dirty="0">
                <a:latin typeface="Symbol" pitchFamily="18" charset="2"/>
              </a:rPr>
              <a:t>t</a:t>
            </a:r>
            <a:r>
              <a:rPr lang="fi-FI" altLang="fi-FI" sz="2600" dirty="0"/>
              <a:t> ~ 0.01 - 1 ms</a:t>
            </a:r>
          </a:p>
          <a:p>
            <a:pPr>
              <a:spcBef>
                <a:spcPts val="548"/>
              </a:spcBef>
              <a:spcAft>
                <a:spcPts val="1315"/>
              </a:spcAft>
            </a:pPr>
            <a:r>
              <a:rPr lang="fi-FI" altLang="fi-FI" sz="2600" dirty="0">
                <a:latin typeface="Algerian" panose="04020705040A02060702" pitchFamily="82" charset="0"/>
              </a:rPr>
              <a:t>NET</a:t>
            </a:r>
            <a:r>
              <a:rPr lang="fi-FI" altLang="fi-FI" sz="2600" dirty="0"/>
              <a:t> = 10 </a:t>
            </a:r>
            <a:r>
              <a:rPr lang="fi-FI" altLang="fi-FI" sz="2600" dirty="0">
                <a:latin typeface="Symbol" pitchFamily="18" charset="2"/>
              </a:rPr>
              <a:t>m</a:t>
            </a:r>
            <a:r>
              <a:rPr lang="fi-FI" altLang="fi-FI" sz="2600" dirty="0"/>
              <a:t>K/(Hz)</a:t>
            </a:r>
            <a:r>
              <a:rPr lang="fi-FI" altLang="fi-FI" sz="2600" baseline="30000" dirty="0"/>
              <a:t>1/2</a:t>
            </a:r>
            <a:r>
              <a:rPr lang="fi-FI" altLang="fi-FI" sz="2600" dirty="0"/>
              <a:t> is sufficient for single photon detection</a:t>
            </a:r>
          </a:p>
          <a:p>
            <a:pPr>
              <a:spcBef>
                <a:spcPts val="548"/>
              </a:spcBef>
              <a:spcAft>
                <a:spcPts val="1315"/>
              </a:spcAft>
            </a:pPr>
            <a:r>
              <a:rPr lang="fi-FI" altLang="fi-FI" sz="2600" i="1" dirty="0">
                <a:latin typeface="Symbol" panose="05050102010706020507" pitchFamily="18" charset="2"/>
              </a:rPr>
              <a:t>d</a:t>
            </a:r>
            <a:r>
              <a:rPr lang="fi-FI" altLang="fi-FI" sz="2600" i="1" dirty="0"/>
              <a:t>E</a:t>
            </a:r>
            <a:r>
              <a:rPr lang="fi-FI" altLang="fi-FI" sz="2600" dirty="0"/>
              <a:t> = </a:t>
            </a:r>
            <a:r>
              <a:rPr lang="fi-FI" altLang="fi-FI" sz="2600" dirty="0">
                <a:latin typeface="Algerian" panose="04020705040A02060702" pitchFamily="82" charset="0"/>
              </a:rPr>
              <a:t>NET</a:t>
            </a:r>
            <a:r>
              <a:rPr lang="fi-FI" altLang="fi-FI" sz="2600" dirty="0"/>
              <a:t> (</a:t>
            </a:r>
            <a:r>
              <a:rPr lang="fi-FI" altLang="fi-FI" sz="2600" i="1" dirty="0"/>
              <a:t>C G</a:t>
            </a:r>
            <a:r>
              <a:rPr lang="fi-FI" altLang="fi-FI" sz="2600" baseline="-25000" dirty="0"/>
              <a:t>th</a:t>
            </a:r>
            <a:r>
              <a:rPr lang="fi-FI" altLang="fi-FI" sz="2600" dirty="0"/>
              <a:t>)</a:t>
            </a:r>
            <a:r>
              <a:rPr lang="fi-FI" altLang="fi-FI" sz="2600" baseline="30000" dirty="0"/>
              <a:t>1/2</a:t>
            </a:r>
          </a:p>
          <a:p>
            <a:r>
              <a:rPr lang="fi-FI" altLang="fi-FI" sz="1600" dirty="0"/>
              <a:t>JP, </a:t>
            </a:r>
            <a:r>
              <a:rPr lang="en-GB" sz="1600" dirty="0"/>
              <a:t>P. </a:t>
            </a:r>
            <a:r>
              <a:rPr lang="en-GB" sz="1600" dirty="0" err="1"/>
              <a:t>Solinas</a:t>
            </a:r>
            <a:r>
              <a:rPr lang="en-GB" sz="1600" dirty="0"/>
              <a:t>, A. </a:t>
            </a:r>
            <a:r>
              <a:rPr lang="en-GB" sz="1600" dirty="0" err="1"/>
              <a:t>Shnirman</a:t>
            </a:r>
            <a:r>
              <a:rPr lang="en-GB" sz="1600" dirty="0"/>
              <a:t>, and D. V. </a:t>
            </a:r>
            <a:r>
              <a:rPr lang="en-GB" sz="1600" dirty="0" err="1"/>
              <a:t>Averin</a:t>
            </a:r>
            <a:r>
              <a:rPr lang="fi-FI" altLang="fi-FI" sz="1600" dirty="0"/>
              <a:t>., NJP </a:t>
            </a:r>
            <a:r>
              <a:rPr lang="fi-FI" altLang="fi-FI" sz="1600" b="1" dirty="0"/>
              <a:t>15</a:t>
            </a:r>
            <a:r>
              <a:rPr lang="fi-FI" altLang="fi-FI" sz="1600" dirty="0"/>
              <a:t>, 115006 (2013).</a:t>
            </a:r>
          </a:p>
          <a:p>
            <a:pPr>
              <a:spcBef>
                <a:spcPts val="548"/>
              </a:spcBef>
              <a:spcAft>
                <a:spcPts val="1315"/>
              </a:spcAft>
            </a:pPr>
            <a:endParaRPr lang="fi-FI" altLang="fi-FI" sz="1600" dirty="0"/>
          </a:p>
        </p:txBody>
      </p:sp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27"/>
          <a:stretch>
            <a:fillRect/>
          </a:stretch>
        </p:blipFill>
        <p:spPr bwMode="auto">
          <a:xfrm>
            <a:off x="222413" y="3917960"/>
            <a:ext cx="4780090" cy="32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2480625" y="4296257"/>
            <a:ext cx="0" cy="135987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3" name="TextBox 22"/>
          <p:cNvSpPr txBox="1">
            <a:spLocks noChangeArrowheads="1"/>
          </p:cNvSpPr>
          <p:nvPr/>
        </p:nvSpPr>
        <p:spPr bwMode="auto">
          <a:xfrm>
            <a:off x="3113784" y="4154605"/>
            <a:ext cx="1731511" cy="5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45" tIns="50072" rIns="100145" bIns="500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altLang="fi-FI" sz="2600" b="1">
                <a:latin typeface="Symbol" pitchFamily="18" charset="2"/>
              </a:rPr>
              <a:t>D</a:t>
            </a:r>
            <a:r>
              <a:rPr lang="fi-FI" altLang="fi-FI" sz="2600" b="1" i="1"/>
              <a:t>T = E / C</a:t>
            </a:r>
          </a:p>
        </p:txBody>
      </p:sp>
      <p:sp>
        <p:nvSpPr>
          <p:cNvPr id="14344" name="TextBox 24"/>
          <p:cNvSpPr txBox="1">
            <a:spLocks noChangeArrowheads="1"/>
          </p:cNvSpPr>
          <p:nvPr/>
        </p:nvSpPr>
        <p:spPr bwMode="auto">
          <a:xfrm>
            <a:off x="3217817" y="4642892"/>
            <a:ext cx="1717084" cy="5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45" tIns="50072" rIns="100145" bIns="500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altLang="fi-FI" sz="2600" b="1">
                <a:latin typeface="Symbol" pitchFamily="18" charset="2"/>
              </a:rPr>
              <a:t>t</a:t>
            </a:r>
            <a:r>
              <a:rPr lang="fi-FI" altLang="fi-FI" sz="2600" b="1" i="1"/>
              <a:t> = C / G</a:t>
            </a:r>
            <a:r>
              <a:rPr lang="fi-FI" altLang="fi-FI" sz="2600" b="1" baseline="-25000"/>
              <a:t>th</a:t>
            </a:r>
          </a:p>
        </p:txBody>
      </p:sp>
      <p:grpSp>
        <p:nvGrpSpPr>
          <p:cNvPr id="14345" name="Group 11"/>
          <p:cNvGrpSpPr>
            <a:grpSpLocks/>
          </p:cNvGrpSpPr>
          <p:nvPr/>
        </p:nvGrpSpPr>
        <p:grpSpPr bwMode="auto">
          <a:xfrm>
            <a:off x="365906" y="1861491"/>
            <a:ext cx="4384309" cy="2401437"/>
            <a:chOff x="533821" y="1382802"/>
            <a:chExt cx="4422367" cy="2619776"/>
          </a:xfrm>
        </p:grpSpPr>
        <p:grpSp>
          <p:nvGrpSpPr>
            <p:cNvPr id="14346" name="Group 14"/>
            <p:cNvGrpSpPr>
              <a:grpSpLocks/>
            </p:cNvGrpSpPr>
            <p:nvPr/>
          </p:nvGrpSpPr>
          <p:grpSpPr bwMode="auto">
            <a:xfrm>
              <a:off x="1717429" y="1895259"/>
              <a:ext cx="2239217" cy="2107319"/>
              <a:chOff x="468959" y="1077586"/>
              <a:chExt cx="1866014" cy="1756099"/>
            </a:xfrm>
          </p:grpSpPr>
          <p:grpSp>
            <p:nvGrpSpPr>
              <p:cNvPr id="14353" name="Group 25"/>
              <p:cNvGrpSpPr>
                <a:grpSpLocks/>
              </p:cNvGrpSpPr>
              <p:nvPr/>
            </p:nvGrpSpPr>
            <p:grpSpPr bwMode="auto">
              <a:xfrm>
                <a:off x="468959" y="1077586"/>
                <a:ext cx="1554480" cy="1756099"/>
                <a:chOff x="827061" y="1094836"/>
                <a:chExt cx="1554480" cy="1756099"/>
              </a:xfrm>
            </p:grpSpPr>
            <p:pic>
              <p:nvPicPr>
                <p:cNvPr id="14358" name="Picture 3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9207" r="44444"/>
                <a:stretch>
                  <a:fillRect/>
                </a:stretch>
              </p:blipFill>
              <p:spPr bwMode="auto">
                <a:xfrm>
                  <a:off x="827061" y="1094836"/>
                  <a:ext cx="1554480" cy="17560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" name="TextBox 16"/>
                <p:cNvSpPr txBox="1"/>
                <p:nvPr/>
              </p:nvSpPr>
              <p:spPr>
                <a:xfrm>
                  <a:off x="1193117" y="1252587"/>
                  <a:ext cx="306136" cy="37772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fi-FI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fi-FI" sz="2100" b="1" i="1" dirty="0">
                      <a:cs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939422" y="1555592"/>
                  <a:ext cx="247261" cy="245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/>
                </a:p>
              </p:txBody>
            </p:sp>
            <p:pic>
              <p:nvPicPr>
                <p:cNvPr id="14361" name="Picture 33" descr="Drawing of Red Thermomete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811029" flipH="1">
                  <a:off x="1922330" y="1246382"/>
                  <a:ext cx="139652" cy="547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354" name="Group 26"/>
              <p:cNvGrpSpPr>
                <a:grpSpLocks/>
              </p:cNvGrpSpPr>
              <p:nvPr/>
            </p:nvGrpSpPr>
            <p:grpSpPr bwMode="auto">
              <a:xfrm>
                <a:off x="1777555" y="1158054"/>
                <a:ext cx="557418" cy="430110"/>
                <a:chOff x="2513856" y="1859647"/>
                <a:chExt cx="756328" cy="583591"/>
              </a:xfrm>
            </p:grpSpPr>
            <p:sp>
              <p:nvSpPr>
                <p:cNvPr id="28" name="Isosceles Triangle 27"/>
                <p:cNvSpPr/>
                <p:nvPr/>
              </p:nvSpPr>
              <p:spPr>
                <a:xfrm rot="5400000">
                  <a:off x="2608270" y="1895858"/>
                  <a:ext cx="583803" cy="51142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/>
                </a:p>
              </p:txBody>
            </p:sp>
            <p:cxnSp>
              <p:nvCxnSpPr>
                <p:cNvPr id="29" name="Straight Connector 28"/>
                <p:cNvCxnSpPr>
                  <a:stCxn id="28" idx="3"/>
                </p:cNvCxnSpPr>
                <p:nvPr/>
              </p:nvCxnSpPr>
              <p:spPr>
                <a:xfrm flipH="1">
                  <a:off x="2513535" y="2151571"/>
                  <a:ext cx="13092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3139517" y="2153627"/>
                  <a:ext cx="13092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34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9" y="2213594"/>
              <a:ext cx="81153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33821" y="1444615"/>
              <a:ext cx="1557092" cy="53721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/>
                <a:t>photon source</a:t>
              </a:r>
            </a:p>
            <a:p>
              <a:pPr>
                <a:defRPr/>
              </a:pPr>
              <a:r>
                <a:rPr lang="en-US" sz="1600" b="1" dirty="0"/>
                <a:t>“artificial atom”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44362" y="1586421"/>
              <a:ext cx="884455" cy="26860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/>
                <a:t>absorber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9669" y="1382802"/>
              <a:ext cx="1196519" cy="80582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/>
                <a:t>temperature</a:t>
              </a:r>
            </a:p>
            <a:p>
              <a:pPr>
                <a:defRPr/>
              </a:pPr>
              <a:r>
                <a:rPr lang="en-US" sz="1600" b="1" dirty="0"/>
                <a:t>readout</a:t>
              </a:r>
              <a:br>
                <a:rPr lang="en-US" sz="1600" b="1" dirty="0"/>
              </a:br>
              <a:r>
                <a:rPr lang="en-US" sz="1600" b="1" dirty="0"/>
                <a:t>electronics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15585" y="2648149"/>
              <a:ext cx="362190" cy="30218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i="1" dirty="0"/>
                <a:t>T</a:t>
              </a:r>
              <a:r>
                <a:rPr lang="en-US" sz="1800" dirty="0"/>
                <a:t>(t)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31052" y="2246363"/>
              <a:ext cx="375125" cy="30218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i="1" dirty="0"/>
                <a:t>V</a:t>
              </a:r>
              <a:r>
                <a:rPr lang="en-US" sz="1800" dirty="0"/>
                <a:t>(t)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0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46662"/>
            <a:ext cx="10453419" cy="1199886"/>
          </a:xfrm>
        </p:spPr>
        <p:txBody>
          <a:bodyPr>
            <a:normAutofit fontScale="90000"/>
          </a:bodyPr>
          <a:lstStyle/>
          <a:p>
            <a:r>
              <a:rPr lang="fi-FI" altLang="fi-FI" sz="4400" b="1" dirty="0">
                <a:cs typeface="Arial" charset="0"/>
              </a:rPr>
              <a:t>Fast NIS thermometry on electrons</a:t>
            </a:r>
            <a:br>
              <a:rPr lang="fi-FI" altLang="fi-FI" sz="4400" b="1" dirty="0">
                <a:cs typeface="Arial" charset="0"/>
              </a:rPr>
            </a:br>
            <a:endParaRPr lang="en-US" altLang="fi-FI" sz="4400" b="1" dirty="0">
              <a:cs typeface="Arial" charset="0"/>
            </a:endParaRPr>
          </a:p>
        </p:txBody>
      </p:sp>
      <p:sp>
        <p:nvSpPr>
          <p:cNvPr id="4099" name="Title 3"/>
          <p:cNvSpPr>
            <a:spLocks noGrp="1"/>
          </p:cNvSpPr>
          <p:nvPr/>
        </p:nvSpPr>
        <p:spPr bwMode="auto">
          <a:xfrm>
            <a:off x="597288" y="-28331"/>
            <a:ext cx="9298305" cy="119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 sz="4800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87429" y="726597"/>
            <a:ext cx="6853162" cy="4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altLang="fi-FI"/>
              <a:t>Read-out at 600 MHz of a NIS junction, 10 MHz bandwidth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43" y="1558186"/>
            <a:ext cx="2541609" cy="33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629574" y="4542900"/>
            <a:ext cx="968573" cy="3782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2481" y="4542900"/>
            <a:ext cx="1790067" cy="3782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2"/>
          <p:cNvSpPr txBox="1">
            <a:spLocks noChangeArrowheads="1"/>
          </p:cNvSpPr>
          <p:nvPr/>
        </p:nvSpPr>
        <p:spPr bwMode="auto">
          <a:xfrm>
            <a:off x="3874294" y="5716225"/>
            <a:ext cx="6457156" cy="12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i-FI" sz="1800" b="1" dirty="0"/>
              <a:t>S. </a:t>
            </a:r>
            <a:r>
              <a:rPr lang="en-US" altLang="fi-FI" sz="1800" b="1" dirty="0" err="1"/>
              <a:t>Gasparinetti</a:t>
            </a:r>
            <a:r>
              <a:rPr lang="en-US" altLang="fi-FI" sz="1800" b="1" dirty="0"/>
              <a:t> et al., Phys. Rev. Applied 3, 014007 (2015); </a:t>
            </a:r>
            <a:r>
              <a:rPr lang="fi-FI" altLang="fi-FI" sz="1800" b="1" dirty="0"/>
              <a:t>K. L. Viisanen et al., New J. Phys. 17, 055014 (2015).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Proof of the concept: Schmidt et al., 2003</a:t>
            </a:r>
          </a:p>
          <a:p>
            <a:endParaRPr lang="en-US" altLang="fi-FI" sz="1800" b="1" dirty="0"/>
          </a:p>
        </p:txBody>
      </p:sp>
      <p:grpSp>
        <p:nvGrpSpPr>
          <p:cNvPr id="4105" name="Group 7"/>
          <p:cNvGrpSpPr>
            <a:grpSpLocks/>
          </p:cNvGrpSpPr>
          <p:nvPr/>
        </p:nvGrpSpPr>
        <p:grpSpPr bwMode="auto">
          <a:xfrm>
            <a:off x="5217095" y="1846438"/>
            <a:ext cx="5074249" cy="3325593"/>
            <a:chOff x="3477562" y="1161884"/>
            <a:chExt cx="5660769" cy="3779284"/>
          </a:xfrm>
        </p:grpSpPr>
        <p:pic>
          <p:nvPicPr>
            <p:cNvPr id="410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562" y="1161884"/>
              <a:ext cx="5660769" cy="377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5271859" y="1916152"/>
              <a:ext cx="2612052" cy="2232636"/>
            </a:xfrm>
            <a:custGeom>
              <a:avLst/>
              <a:gdLst>
                <a:gd name="connsiteX0" fmla="*/ 800100 w 2463800"/>
                <a:gd name="connsiteY0" fmla="*/ 0 h 2044700"/>
                <a:gd name="connsiteX1" fmla="*/ 800100 w 2463800"/>
                <a:gd name="connsiteY1" fmla="*/ 0 h 2044700"/>
                <a:gd name="connsiteX2" fmla="*/ 685800 w 2463800"/>
                <a:gd name="connsiteY2" fmla="*/ 38100 h 2044700"/>
                <a:gd name="connsiteX3" fmla="*/ 622300 w 2463800"/>
                <a:gd name="connsiteY3" fmla="*/ 101600 h 2044700"/>
                <a:gd name="connsiteX4" fmla="*/ 584200 w 2463800"/>
                <a:gd name="connsiteY4" fmla="*/ 127000 h 2044700"/>
                <a:gd name="connsiteX5" fmla="*/ 558800 w 2463800"/>
                <a:gd name="connsiteY5" fmla="*/ 165100 h 2044700"/>
                <a:gd name="connsiteX6" fmla="*/ 444500 w 2463800"/>
                <a:gd name="connsiteY6" fmla="*/ 254000 h 2044700"/>
                <a:gd name="connsiteX7" fmla="*/ 406400 w 2463800"/>
                <a:gd name="connsiteY7" fmla="*/ 279400 h 2044700"/>
                <a:gd name="connsiteX8" fmla="*/ 393700 w 2463800"/>
                <a:gd name="connsiteY8" fmla="*/ 317500 h 2044700"/>
                <a:gd name="connsiteX9" fmla="*/ 279400 w 2463800"/>
                <a:gd name="connsiteY9" fmla="*/ 381000 h 2044700"/>
                <a:gd name="connsiteX10" fmla="*/ 203200 w 2463800"/>
                <a:gd name="connsiteY10" fmla="*/ 431800 h 2044700"/>
                <a:gd name="connsiteX11" fmla="*/ 165100 w 2463800"/>
                <a:gd name="connsiteY11" fmla="*/ 457200 h 2044700"/>
                <a:gd name="connsiteX12" fmla="*/ 127000 w 2463800"/>
                <a:gd name="connsiteY12" fmla="*/ 533400 h 2044700"/>
                <a:gd name="connsiteX13" fmla="*/ 101600 w 2463800"/>
                <a:gd name="connsiteY13" fmla="*/ 571500 h 2044700"/>
                <a:gd name="connsiteX14" fmla="*/ 76200 w 2463800"/>
                <a:gd name="connsiteY14" fmla="*/ 762000 h 2044700"/>
                <a:gd name="connsiteX15" fmla="*/ 50800 w 2463800"/>
                <a:gd name="connsiteY15" fmla="*/ 838200 h 2044700"/>
                <a:gd name="connsiteX16" fmla="*/ 38100 w 2463800"/>
                <a:gd name="connsiteY16" fmla="*/ 876300 h 2044700"/>
                <a:gd name="connsiteX17" fmla="*/ 25400 w 2463800"/>
                <a:gd name="connsiteY17" fmla="*/ 939800 h 2044700"/>
                <a:gd name="connsiteX18" fmla="*/ 12700 w 2463800"/>
                <a:gd name="connsiteY18" fmla="*/ 1117600 h 2044700"/>
                <a:gd name="connsiteX19" fmla="*/ 0 w 2463800"/>
                <a:gd name="connsiteY19" fmla="*/ 1181100 h 2044700"/>
                <a:gd name="connsiteX20" fmla="*/ 12700 w 2463800"/>
                <a:gd name="connsiteY20" fmla="*/ 1676400 h 2044700"/>
                <a:gd name="connsiteX21" fmla="*/ 50800 w 2463800"/>
                <a:gd name="connsiteY21" fmla="*/ 1752600 h 2044700"/>
                <a:gd name="connsiteX22" fmla="*/ 88900 w 2463800"/>
                <a:gd name="connsiteY22" fmla="*/ 1790700 h 2044700"/>
                <a:gd name="connsiteX23" fmla="*/ 177800 w 2463800"/>
                <a:gd name="connsiteY23" fmla="*/ 1803400 h 2044700"/>
                <a:gd name="connsiteX24" fmla="*/ 228600 w 2463800"/>
                <a:gd name="connsiteY24" fmla="*/ 1816100 h 2044700"/>
                <a:gd name="connsiteX25" fmla="*/ 304800 w 2463800"/>
                <a:gd name="connsiteY25" fmla="*/ 1841500 h 2044700"/>
                <a:gd name="connsiteX26" fmla="*/ 355600 w 2463800"/>
                <a:gd name="connsiteY26" fmla="*/ 1854200 h 2044700"/>
                <a:gd name="connsiteX27" fmla="*/ 469900 w 2463800"/>
                <a:gd name="connsiteY27" fmla="*/ 1892300 h 2044700"/>
                <a:gd name="connsiteX28" fmla="*/ 508000 w 2463800"/>
                <a:gd name="connsiteY28" fmla="*/ 1905000 h 2044700"/>
                <a:gd name="connsiteX29" fmla="*/ 558800 w 2463800"/>
                <a:gd name="connsiteY29" fmla="*/ 1917700 h 2044700"/>
                <a:gd name="connsiteX30" fmla="*/ 635000 w 2463800"/>
                <a:gd name="connsiteY30" fmla="*/ 1955800 h 2044700"/>
                <a:gd name="connsiteX31" fmla="*/ 736600 w 2463800"/>
                <a:gd name="connsiteY31" fmla="*/ 2006600 h 2044700"/>
                <a:gd name="connsiteX32" fmla="*/ 774700 w 2463800"/>
                <a:gd name="connsiteY32" fmla="*/ 2019300 h 2044700"/>
                <a:gd name="connsiteX33" fmla="*/ 1028700 w 2463800"/>
                <a:gd name="connsiteY33" fmla="*/ 2032000 h 2044700"/>
                <a:gd name="connsiteX34" fmla="*/ 1663700 w 2463800"/>
                <a:gd name="connsiteY34" fmla="*/ 2044700 h 2044700"/>
                <a:gd name="connsiteX35" fmla="*/ 2260600 w 2463800"/>
                <a:gd name="connsiteY35" fmla="*/ 2032000 h 2044700"/>
                <a:gd name="connsiteX36" fmla="*/ 2349500 w 2463800"/>
                <a:gd name="connsiteY36" fmla="*/ 1993900 h 2044700"/>
                <a:gd name="connsiteX37" fmla="*/ 2400300 w 2463800"/>
                <a:gd name="connsiteY37" fmla="*/ 1981200 h 2044700"/>
                <a:gd name="connsiteX38" fmla="*/ 2451100 w 2463800"/>
                <a:gd name="connsiteY38" fmla="*/ 1866900 h 2044700"/>
                <a:gd name="connsiteX39" fmla="*/ 2463800 w 2463800"/>
                <a:gd name="connsiteY39" fmla="*/ 1828800 h 2044700"/>
                <a:gd name="connsiteX40" fmla="*/ 2413000 w 2463800"/>
                <a:gd name="connsiteY40" fmla="*/ 1676400 h 2044700"/>
                <a:gd name="connsiteX41" fmla="*/ 2374900 w 2463800"/>
                <a:gd name="connsiteY41" fmla="*/ 1651000 h 2044700"/>
                <a:gd name="connsiteX42" fmla="*/ 2362200 w 2463800"/>
                <a:gd name="connsiteY42" fmla="*/ 1600200 h 2044700"/>
                <a:gd name="connsiteX43" fmla="*/ 2349500 w 2463800"/>
                <a:gd name="connsiteY43" fmla="*/ 1562100 h 2044700"/>
                <a:gd name="connsiteX44" fmla="*/ 2374900 w 2463800"/>
                <a:gd name="connsiteY44" fmla="*/ 1003300 h 2044700"/>
                <a:gd name="connsiteX45" fmla="*/ 2362200 w 2463800"/>
                <a:gd name="connsiteY45" fmla="*/ 406400 h 2044700"/>
                <a:gd name="connsiteX46" fmla="*/ 2336800 w 2463800"/>
                <a:gd name="connsiteY46" fmla="*/ 330200 h 2044700"/>
                <a:gd name="connsiteX47" fmla="*/ 2324100 w 2463800"/>
                <a:gd name="connsiteY47" fmla="*/ 292100 h 2044700"/>
                <a:gd name="connsiteX48" fmla="*/ 2311400 w 2463800"/>
                <a:gd name="connsiteY48" fmla="*/ 254000 h 2044700"/>
                <a:gd name="connsiteX49" fmla="*/ 2273300 w 2463800"/>
                <a:gd name="connsiteY49" fmla="*/ 215900 h 2044700"/>
                <a:gd name="connsiteX50" fmla="*/ 2260600 w 2463800"/>
                <a:gd name="connsiteY50" fmla="*/ 177800 h 2044700"/>
                <a:gd name="connsiteX51" fmla="*/ 2184400 w 2463800"/>
                <a:gd name="connsiteY51" fmla="*/ 139700 h 2044700"/>
                <a:gd name="connsiteX52" fmla="*/ 2133600 w 2463800"/>
                <a:gd name="connsiteY52" fmla="*/ 114300 h 2044700"/>
                <a:gd name="connsiteX53" fmla="*/ 1917700 w 2463800"/>
                <a:gd name="connsiteY53" fmla="*/ 63500 h 2044700"/>
                <a:gd name="connsiteX54" fmla="*/ 1689100 w 2463800"/>
                <a:gd name="connsiteY54" fmla="*/ 50800 h 2044700"/>
                <a:gd name="connsiteX55" fmla="*/ 1473200 w 2463800"/>
                <a:gd name="connsiteY55" fmla="*/ 25400 h 2044700"/>
                <a:gd name="connsiteX56" fmla="*/ 1435100 w 2463800"/>
                <a:gd name="connsiteY56" fmla="*/ 12700 h 2044700"/>
                <a:gd name="connsiteX57" fmla="*/ 1384300 w 2463800"/>
                <a:gd name="connsiteY57" fmla="*/ 0 h 2044700"/>
                <a:gd name="connsiteX58" fmla="*/ 711200 w 2463800"/>
                <a:gd name="connsiteY58" fmla="*/ 12700 h 2044700"/>
                <a:gd name="connsiteX59" fmla="*/ 698500 w 2463800"/>
                <a:gd name="connsiteY59" fmla="*/ 381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63800" h="2044700">
                  <a:moveTo>
                    <a:pt x="800100" y="0"/>
                  </a:moveTo>
                  <a:lnTo>
                    <a:pt x="800100" y="0"/>
                  </a:lnTo>
                  <a:cubicBezTo>
                    <a:pt x="762000" y="12700"/>
                    <a:pt x="722872" y="22653"/>
                    <a:pt x="685800" y="38100"/>
                  </a:cubicBezTo>
                  <a:cubicBezTo>
                    <a:pt x="627743" y="62290"/>
                    <a:pt x="663424" y="60476"/>
                    <a:pt x="622300" y="101600"/>
                  </a:cubicBezTo>
                  <a:cubicBezTo>
                    <a:pt x="611507" y="112393"/>
                    <a:pt x="596900" y="118533"/>
                    <a:pt x="584200" y="127000"/>
                  </a:cubicBezTo>
                  <a:cubicBezTo>
                    <a:pt x="575733" y="139700"/>
                    <a:pt x="568571" y="153374"/>
                    <a:pt x="558800" y="165100"/>
                  </a:cubicBezTo>
                  <a:cubicBezTo>
                    <a:pt x="521496" y="209864"/>
                    <a:pt x="497602" y="218599"/>
                    <a:pt x="444500" y="254000"/>
                  </a:cubicBezTo>
                  <a:lnTo>
                    <a:pt x="406400" y="279400"/>
                  </a:lnTo>
                  <a:cubicBezTo>
                    <a:pt x="402167" y="292100"/>
                    <a:pt x="403166" y="308034"/>
                    <a:pt x="393700" y="317500"/>
                  </a:cubicBezTo>
                  <a:cubicBezTo>
                    <a:pt x="295405" y="415795"/>
                    <a:pt x="351265" y="341075"/>
                    <a:pt x="279400" y="381000"/>
                  </a:cubicBezTo>
                  <a:cubicBezTo>
                    <a:pt x="252715" y="395825"/>
                    <a:pt x="228600" y="414867"/>
                    <a:pt x="203200" y="431800"/>
                  </a:cubicBezTo>
                  <a:lnTo>
                    <a:pt x="165100" y="457200"/>
                  </a:lnTo>
                  <a:cubicBezTo>
                    <a:pt x="92307" y="566389"/>
                    <a:pt x="179580" y="428240"/>
                    <a:pt x="127000" y="533400"/>
                  </a:cubicBezTo>
                  <a:cubicBezTo>
                    <a:pt x="120174" y="547052"/>
                    <a:pt x="110067" y="558800"/>
                    <a:pt x="101600" y="571500"/>
                  </a:cubicBezTo>
                  <a:cubicBezTo>
                    <a:pt x="97372" y="609555"/>
                    <a:pt x="87601" y="716395"/>
                    <a:pt x="76200" y="762000"/>
                  </a:cubicBezTo>
                  <a:cubicBezTo>
                    <a:pt x="69706" y="787975"/>
                    <a:pt x="59267" y="812800"/>
                    <a:pt x="50800" y="838200"/>
                  </a:cubicBezTo>
                  <a:cubicBezTo>
                    <a:pt x="46567" y="850900"/>
                    <a:pt x="40725" y="863173"/>
                    <a:pt x="38100" y="876300"/>
                  </a:cubicBezTo>
                  <a:lnTo>
                    <a:pt x="25400" y="939800"/>
                  </a:lnTo>
                  <a:cubicBezTo>
                    <a:pt x="21167" y="999067"/>
                    <a:pt x="18920" y="1058509"/>
                    <a:pt x="12700" y="1117600"/>
                  </a:cubicBezTo>
                  <a:cubicBezTo>
                    <a:pt x="10440" y="1139067"/>
                    <a:pt x="0" y="1159514"/>
                    <a:pt x="0" y="1181100"/>
                  </a:cubicBezTo>
                  <a:cubicBezTo>
                    <a:pt x="0" y="1346254"/>
                    <a:pt x="4844" y="1511433"/>
                    <a:pt x="12700" y="1676400"/>
                  </a:cubicBezTo>
                  <a:cubicBezTo>
                    <a:pt x="13857" y="1700700"/>
                    <a:pt x="36638" y="1735606"/>
                    <a:pt x="50800" y="1752600"/>
                  </a:cubicBezTo>
                  <a:cubicBezTo>
                    <a:pt x="62298" y="1766398"/>
                    <a:pt x="72224" y="1784030"/>
                    <a:pt x="88900" y="1790700"/>
                  </a:cubicBezTo>
                  <a:cubicBezTo>
                    <a:pt x="116693" y="1801817"/>
                    <a:pt x="148349" y="1798045"/>
                    <a:pt x="177800" y="1803400"/>
                  </a:cubicBezTo>
                  <a:cubicBezTo>
                    <a:pt x="194973" y="1806522"/>
                    <a:pt x="211882" y="1811084"/>
                    <a:pt x="228600" y="1816100"/>
                  </a:cubicBezTo>
                  <a:cubicBezTo>
                    <a:pt x="254245" y="1823793"/>
                    <a:pt x="278825" y="1835006"/>
                    <a:pt x="304800" y="1841500"/>
                  </a:cubicBezTo>
                  <a:cubicBezTo>
                    <a:pt x="321733" y="1845733"/>
                    <a:pt x="338882" y="1849184"/>
                    <a:pt x="355600" y="1854200"/>
                  </a:cubicBezTo>
                  <a:lnTo>
                    <a:pt x="469900" y="1892300"/>
                  </a:lnTo>
                  <a:cubicBezTo>
                    <a:pt x="482600" y="1896533"/>
                    <a:pt x="495013" y="1901753"/>
                    <a:pt x="508000" y="1905000"/>
                  </a:cubicBezTo>
                  <a:lnTo>
                    <a:pt x="558800" y="1917700"/>
                  </a:lnTo>
                  <a:cubicBezTo>
                    <a:pt x="667989" y="1990493"/>
                    <a:pt x="529840" y="1903220"/>
                    <a:pt x="635000" y="1955800"/>
                  </a:cubicBezTo>
                  <a:cubicBezTo>
                    <a:pt x="757759" y="2017179"/>
                    <a:pt x="560815" y="1940680"/>
                    <a:pt x="736600" y="2006600"/>
                  </a:cubicBezTo>
                  <a:cubicBezTo>
                    <a:pt x="749135" y="2011300"/>
                    <a:pt x="761363" y="2018140"/>
                    <a:pt x="774700" y="2019300"/>
                  </a:cubicBezTo>
                  <a:cubicBezTo>
                    <a:pt x="859154" y="2026644"/>
                    <a:pt x="943962" y="2029579"/>
                    <a:pt x="1028700" y="2032000"/>
                  </a:cubicBezTo>
                  <a:lnTo>
                    <a:pt x="1663700" y="2044700"/>
                  </a:lnTo>
                  <a:lnTo>
                    <a:pt x="2260600" y="2032000"/>
                  </a:lnTo>
                  <a:cubicBezTo>
                    <a:pt x="2327489" y="2029377"/>
                    <a:pt x="2295757" y="2016933"/>
                    <a:pt x="2349500" y="1993900"/>
                  </a:cubicBezTo>
                  <a:cubicBezTo>
                    <a:pt x="2365543" y="1987024"/>
                    <a:pt x="2383367" y="1985433"/>
                    <a:pt x="2400300" y="1981200"/>
                  </a:cubicBezTo>
                  <a:cubicBezTo>
                    <a:pt x="2440552" y="1920823"/>
                    <a:pt x="2420873" y="1957580"/>
                    <a:pt x="2451100" y="1866900"/>
                  </a:cubicBezTo>
                  <a:lnTo>
                    <a:pt x="2463800" y="1828800"/>
                  </a:lnTo>
                  <a:cubicBezTo>
                    <a:pt x="2455386" y="1778316"/>
                    <a:pt x="2452374" y="1715774"/>
                    <a:pt x="2413000" y="1676400"/>
                  </a:cubicBezTo>
                  <a:cubicBezTo>
                    <a:pt x="2402207" y="1665607"/>
                    <a:pt x="2387600" y="1659467"/>
                    <a:pt x="2374900" y="1651000"/>
                  </a:cubicBezTo>
                  <a:cubicBezTo>
                    <a:pt x="2370667" y="1634067"/>
                    <a:pt x="2366995" y="1616983"/>
                    <a:pt x="2362200" y="1600200"/>
                  </a:cubicBezTo>
                  <a:cubicBezTo>
                    <a:pt x="2358522" y="1587328"/>
                    <a:pt x="2349500" y="1575487"/>
                    <a:pt x="2349500" y="1562100"/>
                  </a:cubicBezTo>
                  <a:cubicBezTo>
                    <a:pt x="2349500" y="1466585"/>
                    <a:pt x="2368739" y="1120364"/>
                    <a:pt x="2374900" y="1003300"/>
                  </a:cubicBezTo>
                  <a:cubicBezTo>
                    <a:pt x="2370667" y="804333"/>
                    <a:pt x="2373447" y="605094"/>
                    <a:pt x="2362200" y="406400"/>
                  </a:cubicBezTo>
                  <a:cubicBezTo>
                    <a:pt x="2360687" y="379669"/>
                    <a:pt x="2345267" y="355600"/>
                    <a:pt x="2336800" y="330200"/>
                  </a:cubicBezTo>
                  <a:lnTo>
                    <a:pt x="2324100" y="292100"/>
                  </a:lnTo>
                  <a:cubicBezTo>
                    <a:pt x="2319867" y="279400"/>
                    <a:pt x="2320866" y="263466"/>
                    <a:pt x="2311400" y="254000"/>
                  </a:cubicBezTo>
                  <a:lnTo>
                    <a:pt x="2273300" y="215900"/>
                  </a:lnTo>
                  <a:cubicBezTo>
                    <a:pt x="2269067" y="203200"/>
                    <a:pt x="2268963" y="188253"/>
                    <a:pt x="2260600" y="177800"/>
                  </a:cubicBezTo>
                  <a:cubicBezTo>
                    <a:pt x="2239377" y="151271"/>
                    <a:pt x="2212409" y="151704"/>
                    <a:pt x="2184400" y="139700"/>
                  </a:cubicBezTo>
                  <a:cubicBezTo>
                    <a:pt x="2166999" y="132242"/>
                    <a:pt x="2151178" y="121331"/>
                    <a:pt x="2133600" y="114300"/>
                  </a:cubicBezTo>
                  <a:cubicBezTo>
                    <a:pt x="2066125" y="87310"/>
                    <a:pt x="1989746" y="69264"/>
                    <a:pt x="1917700" y="63500"/>
                  </a:cubicBezTo>
                  <a:cubicBezTo>
                    <a:pt x="1841626" y="57414"/>
                    <a:pt x="1765300" y="55033"/>
                    <a:pt x="1689100" y="50800"/>
                  </a:cubicBezTo>
                  <a:cubicBezTo>
                    <a:pt x="1562555" y="19164"/>
                    <a:pt x="1725897" y="56987"/>
                    <a:pt x="1473200" y="25400"/>
                  </a:cubicBezTo>
                  <a:cubicBezTo>
                    <a:pt x="1459916" y="23740"/>
                    <a:pt x="1447972" y="16378"/>
                    <a:pt x="1435100" y="12700"/>
                  </a:cubicBezTo>
                  <a:cubicBezTo>
                    <a:pt x="1418317" y="7905"/>
                    <a:pt x="1401233" y="4233"/>
                    <a:pt x="1384300" y="0"/>
                  </a:cubicBezTo>
                  <a:lnTo>
                    <a:pt x="711200" y="12700"/>
                  </a:lnTo>
                  <a:lnTo>
                    <a:pt x="698500" y="3810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pic>
          <p:nvPicPr>
            <p:cNvPr id="41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581" t="1469" b="2054"/>
            <a:stretch>
              <a:fillRect/>
            </a:stretch>
          </p:blipFill>
          <p:spPr bwMode="auto">
            <a:xfrm>
              <a:off x="5722258" y="1988840"/>
              <a:ext cx="2018094" cy="222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48" y="4921198"/>
            <a:ext cx="3165800" cy="215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54"/>
          <a:stretch/>
        </p:blipFill>
        <p:spPr bwMode="auto">
          <a:xfrm>
            <a:off x="3213108" y="1421299"/>
            <a:ext cx="2439370" cy="14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78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522"/>
            <a:ext cx="10331450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Josephson thermometer (at 5 GHz)</a:t>
            </a:r>
            <a:endParaRPr lang="fi-FI" sz="4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65" y="821487"/>
            <a:ext cx="4556106" cy="413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085" y="1048262"/>
            <a:ext cx="4865757" cy="38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036" y="4865992"/>
            <a:ext cx="5841232" cy="7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83" y="5716225"/>
            <a:ext cx="6147610" cy="77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4853" y="5775904"/>
            <a:ext cx="2033976" cy="7707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312849" y="6698918"/>
            <a:ext cx="8669300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dirty="0" smtClean="0"/>
              <a:t>O.-P. Saira, M. Zgirski, D. Golubev, K. Viisanen and JP, arXiv:1604.05089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1776200" y="5101737"/>
            <a:ext cx="1568061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i="1" dirty="0" smtClean="0"/>
              <a:t>P(E) </a:t>
            </a:r>
            <a:r>
              <a:rPr lang="fi-FI" dirty="0" smtClean="0"/>
              <a:t>theory: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6874266" y="5775905"/>
            <a:ext cx="3173003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dirty="0" smtClean="0"/>
              <a:t>Only one fit parameter: </a:t>
            </a:r>
            <a:r>
              <a:rPr lang="fi-FI" i="1" dirty="0" smtClean="0"/>
              <a:t>R</a:t>
            </a:r>
            <a:r>
              <a:rPr lang="fi-FI" i="1" baseline="-25000" dirty="0" smtClean="0"/>
              <a:t>S</a:t>
            </a:r>
            <a:r>
              <a:rPr lang="fi-FI" dirty="0" smtClean="0"/>
              <a:t> = 57.4 </a:t>
            </a:r>
            <a:r>
              <a:rPr lang="fi-FI" dirty="0" smtClean="0">
                <a:latin typeface="Symbol" panose="05050102010706020507" pitchFamily="18" charset="2"/>
              </a:rPr>
              <a:t>W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22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78" y="1105129"/>
            <a:ext cx="4272679" cy="572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1359" y="-120510"/>
            <a:ext cx="10535422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Josephson thermometer (at 5 GHz)</a:t>
            </a:r>
            <a:endParaRPr lang="fi-FI" sz="40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81"/>
          <a:stretch/>
        </p:blipFill>
        <p:spPr bwMode="auto">
          <a:xfrm>
            <a:off x="5003007" y="1105129"/>
            <a:ext cx="3943832" cy="445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816597" y="3902023"/>
            <a:ext cx="28475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979315" y="3902024"/>
            <a:ext cx="1261065" cy="19653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91161" y="5867409"/>
            <a:ext cx="4149311" cy="901369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b="1" dirty="0"/>
              <a:t>Expected 1 K photon resolution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691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578" y="3229"/>
            <a:ext cx="10331450" cy="1199886"/>
          </a:xfrm>
        </p:spPr>
        <p:txBody>
          <a:bodyPr>
            <a:normAutofit fontScale="90000"/>
          </a:bodyPr>
          <a:lstStyle/>
          <a:p>
            <a:r>
              <a:rPr lang="fi-FI" sz="3900" b="1" dirty="0"/>
              <a:t>Measurement of thermal coupling </a:t>
            </a:r>
            <a:r>
              <a:rPr lang="fi-FI" sz="3900" b="1" i="1" dirty="0"/>
              <a:t>G</a:t>
            </a:r>
            <a:r>
              <a:rPr lang="fi-FI" sz="3900" b="1" baseline="-25000" dirty="0"/>
              <a:t>th</a:t>
            </a:r>
            <a:r>
              <a:rPr lang="fi-FI" sz="3900" b="1" dirty="0"/>
              <a:t> and heat capacity </a:t>
            </a:r>
            <a:r>
              <a:rPr lang="fi-FI" sz="3900" b="1" i="1" dirty="0"/>
              <a:t>C</a:t>
            </a:r>
            <a:r>
              <a:rPr lang="fi-FI" sz="3900" b="1" dirty="0"/>
              <a:t> of a normal wire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1" y="2015480"/>
            <a:ext cx="5358819" cy="364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091"/>
          <a:stretch/>
        </p:blipFill>
        <p:spPr bwMode="auto">
          <a:xfrm>
            <a:off x="5302458" y="3391968"/>
            <a:ext cx="4988886" cy="17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189" y="2142296"/>
            <a:ext cx="3506092" cy="578204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pPr>
              <a:spcBef>
                <a:spcPts val="548"/>
              </a:spcBef>
              <a:spcAft>
                <a:spcPts val="1315"/>
              </a:spcAft>
            </a:pPr>
            <a:r>
              <a:rPr lang="fi-FI" altLang="fi-FI" sz="3100" i="1" dirty="0">
                <a:latin typeface="Symbol" panose="05050102010706020507" pitchFamily="18" charset="2"/>
              </a:rPr>
              <a:t>d</a:t>
            </a:r>
            <a:r>
              <a:rPr lang="fi-FI" altLang="fi-FI" sz="3100" i="1" dirty="0"/>
              <a:t>E</a:t>
            </a:r>
            <a:r>
              <a:rPr lang="fi-FI" altLang="fi-FI" sz="3100" dirty="0"/>
              <a:t> = </a:t>
            </a:r>
            <a:r>
              <a:rPr lang="fi-FI" altLang="fi-FI" sz="3100" dirty="0">
                <a:latin typeface="Algerian" panose="04020705040A02060702" pitchFamily="82" charset="0"/>
              </a:rPr>
              <a:t>NET</a:t>
            </a:r>
            <a:r>
              <a:rPr lang="fi-FI" altLang="fi-FI" sz="3100" dirty="0"/>
              <a:t> (</a:t>
            </a:r>
            <a:r>
              <a:rPr lang="fi-FI" altLang="fi-FI" sz="3100" i="1" dirty="0"/>
              <a:t>C G</a:t>
            </a:r>
            <a:r>
              <a:rPr lang="fi-FI" altLang="fi-FI" sz="3100" baseline="-25000" dirty="0"/>
              <a:t>th</a:t>
            </a:r>
            <a:r>
              <a:rPr lang="fi-FI" altLang="fi-FI" sz="3100" dirty="0"/>
              <a:t>)</a:t>
            </a:r>
            <a:r>
              <a:rPr lang="fi-FI" altLang="fi-FI" sz="3100" baseline="30000" dirty="0"/>
              <a:t>1/2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4468" y="6184440"/>
            <a:ext cx="6508516" cy="501260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600" dirty="0"/>
              <a:t>Copper and silver thin film wires measured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5447" y="1511424"/>
            <a:ext cx="4766822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dirty="0" smtClean="0"/>
              <a:t>K. L. Viisanen and JP, arXiv:1606.02985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1264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427"/>
            <a:ext cx="10331450" cy="119988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Dissipation in transport through a 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barrier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5165725" y="3265887"/>
            <a:ext cx="4984061" cy="5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600" b="1" i="1">
                <a:latin typeface="Arial" charset="0"/>
              </a:rPr>
              <a:t> </a:t>
            </a:r>
            <a:r>
              <a:rPr lang="fi-FI" sz="2600" b="1">
                <a:latin typeface="Symbol" pitchFamily="18" charset="2"/>
              </a:rPr>
              <a:t>D</a:t>
            </a:r>
            <a:r>
              <a:rPr lang="fi-FI" sz="2600" b="1" i="1">
                <a:latin typeface="Arial" charset="0"/>
              </a:rPr>
              <a:t>Q </a:t>
            </a:r>
            <a:r>
              <a:rPr lang="fi-FI" sz="2600" b="1">
                <a:latin typeface="Arial" charset="0"/>
              </a:rPr>
              <a:t>= (</a:t>
            </a:r>
            <a:r>
              <a:rPr lang="fi-FI" sz="2600" b="1">
                <a:latin typeface="Symbol" pitchFamily="18" charset="2"/>
              </a:rPr>
              <a:t>m</a:t>
            </a:r>
            <a:r>
              <a:rPr lang="fi-FI" sz="2600" b="1" baseline="-25000">
                <a:latin typeface="Arial" charset="0"/>
              </a:rPr>
              <a:t>1</a:t>
            </a:r>
            <a:r>
              <a:rPr lang="fi-FI" sz="2600" b="1">
                <a:latin typeface="Arial" charset="0"/>
              </a:rPr>
              <a:t>-</a:t>
            </a:r>
            <a:r>
              <a:rPr lang="fi-FI" sz="2600" b="1" i="1">
                <a:latin typeface="Arial" charset="0"/>
              </a:rPr>
              <a:t>E</a:t>
            </a:r>
            <a:r>
              <a:rPr lang="fi-FI" sz="2600" b="1">
                <a:latin typeface="Arial" charset="0"/>
              </a:rPr>
              <a:t>)+(</a:t>
            </a:r>
            <a:r>
              <a:rPr lang="fi-FI" sz="2600" b="1" i="1">
                <a:latin typeface="Arial" charset="0"/>
              </a:rPr>
              <a:t>E</a:t>
            </a:r>
            <a:r>
              <a:rPr lang="fi-FI" sz="2600" b="1">
                <a:latin typeface="Arial" charset="0"/>
              </a:rPr>
              <a:t>-</a:t>
            </a:r>
            <a:r>
              <a:rPr lang="fi-FI" sz="2600" b="1">
                <a:latin typeface="Symbol" pitchFamily="18" charset="2"/>
              </a:rPr>
              <a:t>m</a:t>
            </a:r>
            <a:r>
              <a:rPr lang="fi-FI" sz="2600" b="1" baseline="-25000">
                <a:latin typeface="Arial" charset="0"/>
              </a:rPr>
              <a:t>2</a:t>
            </a:r>
            <a:r>
              <a:rPr lang="fi-FI" sz="2600" b="1">
                <a:latin typeface="Arial" charset="0"/>
              </a:rPr>
              <a:t>) = </a:t>
            </a:r>
            <a:r>
              <a:rPr lang="fi-FI" sz="2600" b="1">
                <a:latin typeface="Symbol" pitchFamily="18" charset="2"/>
              </a:rPr>
              <a:t>m</a:t>
            </a:r>
            <a:r>
              <a:rPr lang="fi-FI" sz="2600" b="1" baseline="-25000">
                <a:latin typeface="Arial" charset="0"/>
              </a:rPr>
              <a:t>1</a:t>
            </a:r>
            <a:r>
              <a:rPr lang="fi-FI" sz="2600" b="1">
                <a:latin typeface="Arial" charset="0"/>
              </a:rPr>
              <a:t>-</a:t>
            </a:r>
            <a:r>
              <a:rPr lang="fi-FI" sz="2600" b="1">
                <a:latin typeface="Symbol" pitchFamily="18" charset="2"/>
              </a:rPr>
              <a:t>m</a:t>
            </a:r>
            <a:r>
              <a:rPr lang="fi-FI" sz="2600" b="1" baseline="-25000">
                <a:latin typeface="Arial" charset="0"/>
              </a:rPr>
              <a:t>2</a:t>
            </a:r>
            <a:r>
              <a:rPr lang="fi-FI" sz="2600" b="1">
                <a:latin typeface="Arial" charset="0"/>
              </a:rPr>
              <a:t> =</a:t>
            </a:r>
            <a:r>
              <a:rPr lang="fi-FI" sz="2600" b="1" i="1">
                <a:latin typeface="Arial" charset="0"/>
              </a:rPr>
              <a:t> eV</a:t>
            </a:r>
            <a:endParaRPr lang="en-US" sz="2600" b="1" i="1">
              <a:latin typeface="Arial" charset="0"/>
            </a:endParaRPr>
          </a:p>
        </p:txBody>
      </p:sp>
      <p:sp>
        <p:nvSpPr>
          <p:cNvPr id="4100" name="Rectangle 20"/>
          <p:cNvSpPr>
            <a:spLocks noChangeArrowheads="1"/>
          </p:cNvSpPr>
          <p:nvPr/>
        </p:nvSpPr>
        <p:spPr bwMode="auto">
          <a:xfrm>
            <a:off x="284547" y="4115962"/>
            <a:ext cx="9685734" cy="29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/>
          <a:p>
            <a:r>
              <a:rPr lang="fi-FI" sz="2600" b="1" dirty="0">
                <a:latin typeface="Symbol" pitchFamily="18" charset="2"/>
              </a:rPr>
              <a:t>D</a:t>
            </a:r>
            <a:r>
              <a:rPr lang="fi-FI" sz="2600" b="1" i="1" dirty="0">
                <a:latin typeface="Arial" charset="0"/>
              </a:rPr>
              <a:t>Q = T</a:t>
            </a:r>
            <a:r>
              <a:rPr lang="fi-FI" sz="2600" b="1" i="1" dirty="0">
                <a:latin typeface="Symbol" panose="05050102010706020507" pitchFamily="18" charset="2"/>
              </a:rPr>
              <a:t>D</a:t>
            </a:r>
            <a:r>
              <a:rPr lang="fi-FI" sz="2600" b="1" i="1" dirty="0">
                <a:latin typeface="Arial" charset="0"/>
              </a:rPr>
              <a:t>S </a:t>
            </a:r>
            <a:r>
              <a:rPr lang="fi-FI" sz="2600" dirty="0">
                <a:latin typeface="Arial" charset="0"/>
              </a:rPr>
              <a:t>is first distributed to the electron system, then typically to the lattice by electron-phonon scattering </a:t>
            </a:r>
          </a:p>
          <a:p>
            <a:endParaRPr lang="fi-FI" sz="2600" dirty="0">
              <a:latin typeface="Arial" charset="0"/>
            </a:endParaRPr>
          </a:p>
          <a:p>
            <a:r>
              <a:rPr lang="fi-FI" sz="2600" dirty="0">
                <a:latin typeface="Arial" charset="0"/>
              </a:rPr>
              <a:t>For average current </a:t>
            </a:r>
            <a:r>
              <a:rPr lang="fi-FI" sz="2600" i="1" dirty="0">
                <a:latin typeface="Arial" charset="0"/>
              </a:rPr>
              <a:t>I </a:t>
            </a:r>
            <a:r>
              <a:rPr lang="fi-FI" sz="2600" dirty="0">
                <a:latin typeface="Arial" charset="0"/>
              </a:rPr>
              <a:t>through the junction, the total average power dissipated is naturally</a:t>
            </a:r>
          </a:p>
          <a:p>
            <a:endParaRPr lang="fi-FI" sz="2600" b="1" dirty="0">
              <a:latin typeface="Arial" charset="0"/>
            </a:endParaRPr>
          </a:p>
          <a:p>
            <a:r>
              <a:rPr lang="fi-FI" sz="2600" b="1" i="1" dirty="0">
                <a:latin typeface="Arial" charset="0"/>
              </a:rPr>
              <a:t>		P</a:t>
            </a:r>
            <a:r>
              <a:rPr lang="fi-FI" sz="2600" b="1" dirty="0">
                <a:latin typeface="Arial" charset="0"/>
              </a:rPr>
              <a:t> = (</a:t>
            </a:r>
            <a:r>
              <a:rPr lang="fi-FI" sz="2600" b="1" i="1" dirty="0">
                <a:latin typeface="Arial" charset="0"/>
              </a:rPr>
              <a:t>I</a:t>
            </a:r>
            <a:r>
              <a:rPr lang="fi-FI" sz="2600" b="1" dirty="0">
                <a:latin typeface="Arial" charset="0"/>
              </a:rPr>
              <a:t>/</a:t>
            </a:r>
            <a:r>
              <a:rPr lang="fi-FI" sz="2600" b="1" i="1" dirty="0">
                <a:latin typeface="Arial" charset="0"/>
              </a:rPr>
              <a:t>e</a:t>
            </a:r>
            <a:r>
              <a:rPr lang="fi-FI" sz="2600" b="1" dirty="0">
                <a:latin typeface="Arial" charset="0"/>
              </a:rPr>
              <a:t>)</a:t>
            </a:r>
            <a:r>
              <a:rPr lang="fi-FI" sz="2600" b="1" dirty="0">
                <a:latin typeface="Symbol" pitchFamily="18" charset="2"/>
              </a:rPr>
              <a:t>D</a:t>
            </a:r>
            <a:r>
              <a:rPr lang="fi-FI" sz="2600" b="1" i="1" dirty="0">
                <a:latin typeface="Arial" charset="0"/>
              </a:rPr>
              <a:t>Q = IV</a:t>
            </a:r>
            <a:endParaRPr lang="en-US" sz="2600" b="1" i="1" dirty="0">
              <a:latin typeface="Arial" charset="0"/>
            </a:endParaRPr>
          </a:p>
        </p:txBody>
      </p:sp>
      <p:sp>
        <p:nvSpPr>
          <p:cNvPr id="4101" name="TextBox 22"/>
          <p:cNvSpPr txBox="1">
            <a:spLocks noChangeArrowheads="1"/>
          </p:cNvSpPr>
          <p:nvPr/>
        </p:nvSpPr>
        <p:spPr bwMode="auto">
          <a:xfrm>
            <a:off x="5248233" y="1782695"/>
            <a:ext cx="4597136" cy="13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600">
                <a:latin typeface="Arial" charset="0"/>
              </a:rPr>
              <a:t>Dissipation generated by a tunneling event in a junction biased at voltage </a:t>
            </a:r>
            <a:r>
              <a:rPr lang="fi-FI" sz="2600" i="1">
                <a:latin typeface="Arial" charset="0"/>
              </a:rPr>
              <a:t>V</a:t>
            </a:r>
            <a:endParaRPr lang="en-US" sz="2600" i="1">
              <a:latin typeface="Arial" charset="0"/>
            </a:endParaRPr>
          </a:p>
        </p:txBody>
      </p:sp>
      <p:grpSp>
        <p:nvGrpSpPr>
          <p:cNvPr id="4102" name="Group 2"/>
          <p:cNvGrpSpPr>
            <a:grpSpLocks/>
          </p:cNvGrpSpPr>
          <p:nvPr/>
        </p:nvGrpSpPr>
        <p:grpSpPr bwMode="auto">
          <a:xfrm>
            <a:off x="2214658" y="1506446"/>
            <a:ext cx="3010115" cy="1724836"/>
            <a:chOff x="251520" y="1327409"/>
            <a:chExt cx="2663616" cy="1643074"/>
          </a:xfrm>
        </p:grpSpPr>
        <p:sp>
          <p:nvSpPr>
            <p:cNvPr id="6" name="Rectangle 5"/>
            <p:cNvSpPr/>
            <p:nvPr/>
          </p:nvSpPr>
          <p:spPr>
            <a:xfrm>
              <a:off x="703867" y="1754449"/>
              <a:ext cx="857079" cy="12144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32370" y="2325953"/>
              <a:ext cx="858666" cy="6429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>
              <a:off x="740997" y="2147358"/>
              <a:ext cx="1641486" cy="158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11627" y="2148152"/>
              <a:ext cx="1643074" cy="1587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346677" y="1968762"/>
              <a:ext cx="501550" cy="31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1919650" y="1897325"/>
              <a:ext cx="142847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132407" y="1897325"/>
              <a:ext cx="142847" cy="1428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026734" y="2004482"/>
              <a:ext cx="5000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2" name="TextBox 13"/>
            <p:cNvSpPr txBox="1">
              <a:spLocks noChangeArrowheads="1"/>
            </p:cNvSpPr>
            <p:nvPr/>
          </p:nvSpPr>
          <p:spPr bwMode="auto">
            <a:xfrm>
              <a:off x="2276063" y="1755242"/>
              <a:ext cx="556328" cy="46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i-FI" sz="2600" b="1">
                  <a:latin typeface="Symbol" pitchFamily="18" charset="2"/>
                </a:rPr>
                <a:t>D</a:t>
              </a:r>
              <a:r>
                <a:rPr lang="fi-FI" sz="2600" b="1" i="1">
                  <a:latin typeface="Arial" charset="0"/>
                </a:rPr>
                <a:t>U</a:t>
              </a:r>
              <a:endParaRPr lang="en-US" sz="2600" b="1">
                <a:latin typeface="Arial" charset="0"/>
              </a:endParaRPr>
            </a:p>
          </p:txBody>
        </p:sp>
        <p:sp>
          <p:nvSpPr>
            <p:cNvPr id="4113" name="TextBox 14"/>
            <p:cNvSpPr txBox="1">
              <a:spLocks noChangeArrowheads="1"/>
            </p:cNvSpPr>
            <p:nvPr/>
          </p:nvSpPr>
          <p:spPr bwMode="auto">
            <a:xfrm>
              <a:off x="322958" y="1541722"/>
              <a:ext cx="377600" cy="38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i-FI" b="1">
                  <a:latin typeface="Symbol" pitchFamily="18" charset="2"/>
                </a:rPr>
                <a:t>m</a:t>
              </a:r>
              <a:r>
                <a:rPr lang="fi-FI" b="1" baseline="-25000">
                  <a:latin typeface="Arial" charset="0"/>
                </a:rPr>
                <a:t>1</a:t>
              </a:r>
              <a:endParaRPr lang="en-US"/>
            </a:p>
          </p:txBody>
        </p:sp>
        <p:sp>
          <p:nvSpPr>
            <p:cNvPr id="4114" name="Rectangle 15"/>
            <p:cNvSpPr>
              <a:spLocks noChangeArrowheads="1"/>
            </p:cNvSpPr>
            <p:nvPr/>
          </p:nvSpPr>
          <p:spPr bwMode="auto">
            <a:xfrm>
              <a:off x="2537536" y="2113226"/>
              <a:ext cx="377600" cy="38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i-FI" b="1">
                  <a:latin typeface="Symbol" pitchFamily="18" charset="2"/>
                </a:rPr>
                <a:t>m</a:t>
              </a:r>
              <a:r>
                <a:rPr lang="fi-FI" b="1" baseline="-25000">
                  <a:latin typeface="Arial" charset="0"/>
                </a:rPr>
                <a:t>2</a:t>
              </a:r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08636" y="1970350"/>
              <a:ext cx="428540" cy="1587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6" name="Rectangle 19"/>
            <p:cNvSpPr>
              <a:spLocks noChangeArrowheads="1"/>
            </p:cNvSpPr>
            <p:nvPr/>
          </p:nvSpPr>
          <p:spPr bwMode="auto">
            <a:xfrm>
              <a:off x="251520" y="1827474"/>
              <a:ext cx="315187" cy="38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i-FI" b="1" i="1">
                  <a:latin typeface="Arial" charset="0"/>
                </a:rPr>
                <a:t>E</a:t>
              </a:r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195820" y="1633798"/>
              <a:ext cx="676140" cy="620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4" y="1634271"/>
            <a:ext cx="2226235" cy="177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9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4339"/>
            <a:ext cx="10331450" cy="1199886"/>
          </a:xfrm>
        </p:spPr>
        <p:txBody>
          <a:bodyPr/>
          <a:lstStyle/>
          <a:p>
            <a:r>
              <a:rPr lang="fi-FI" sz="4400" b="1" i="1" dirty="0"/>
              <a:t>G</a:t>
            </a:r>
            <a:r>
              <a:rPr lang="fi-FI" sz="4400" b="1" baseline="-25000" dirty="0"/>
              <a:t>th</a:t>
            </a:r>
            <a:r>
              <a:rPr lang="fi-FI" sz="4400" b="1" dirty="0"/>
              <a:t> - electron-phonon coupling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36" t="42233" b="10412"/>
          <a:stretch/>
        </p:blipFill>
        <p:spPr bwMode="auto">
          <a:xfrm>
            <a:off x="772337" y="1180720"/>
            <a:ext cx="2684848" cy="27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610" y="4960308"/>
            <a:ext cx="2706534" cy="50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1692" y="5011280"/>
            <a:ext cx="2077447" cy="40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82622" y="1331904"/>
            <a:ext cx="6544484" cy="3424167"/>
            <a:chOff x="3153047" y="1556792"/>
            <a:chExt cx="5936307" cy="3364129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3169"/>
            <a:stretch/>
          </p:blipFill>
          <p:spPr bwMode="auto">
            <a:xfrm>
              <a:off x="3153047" y="1556792"/>
              <a:ext cx="5936307" cy="2939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940152" y="4437112"/>
              <a:ext cx="839270" cy="48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600" i="1" dirty="0"/>
                <a:t>T</a:t>
              </a:r>
              <a:r>
                <a:rPr lang="fi-FI" sz="2600" dirty="0"/>
                <a:t> (K)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234" r="38769"/>
          <a:stretch/>
        </p:blipFill>
        <p:spPr bwMode="auto">
          <a:xfrm>
            <a:off x="32295" y="3991986"/>
            <a:ext cx="4075763" cy="316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3493" y="5797334"/>
            <a:ext cx="5613774" cy="1024480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dirty="0" smtClean="0">
                <a:latin typeface="Symbol" panose="05050102010706020507" pitchFamily="18" charset="2"/>
              </a:rPr>
              <a:t>S</a:t>
            </a:r>
            <a:r>
              <a:rPr lang="fi-FI" baseline="-25000" dirty="0" smtClean="0">
                <a:latin typeface="+mn-lt"/>
              </a:rPr>
              <a:t>Cu</a:t>
            </a:r>
            <a:r>
              <a:rPr lang="fi-FI" dirty="0" smtClean="0"/>
              <a:t> = 2 GW/m</a:t>
            </a:r>
            <a:r>
              <a:rPr lang="fi-FI" baseline="30000" dirty="0" smtClean="0"/>
              <a:t>3</a:t>
            </a:r>
            <a:r>
              <a:rPr lang="fi-FI" dirty="0" smtClean="0"/>
              <a:t>K</a:t>
            </a:r>
            <a:r>
              <a:rPr lang="fi-FI" baseline="30000" dirty="0" smtClean="0"/>
              <a:t>5</a:t>
            </a:r>
            <a:r>
              <a:rPr lang="fi-FI" dirty="0" smtClean="0"/>
              <a:t> in literature</a:t>
            </a:r>
          </a:p>
          <a:p>
            <a:r>
              <a:rPr lang="fi-FI" dirty="0" smtClean="0">
                <a:latin typeface="Symbol" panose="05050102010706020507" pitchFamily="18" charset="2"/>
              </a:rPr>
              <a:t>S</a:t>
            </a:r>
            <a:r>
              <a:rPr lang="fi-FI" baseline="-25000" dirty="0" smtClean="0"/>
              <a:t>Ag</a:t>
            </a:r>
            <a:r>
              <a:rPr lang="fi-FI" dirty="0" smtClean="0"/>
              <a:t> </a:t>
            </a:r>
            <a:r>
              <a:rPr lang="fi-FI" dirty="0"/>
              <a:t>= </a:t>
            </a:r>
            <a:r>
              <a:rPr lang="fi-FI" dirty="0" smtClean="0"/>
              <a:t>0.5 </a:t>
            </a:r>
            <a:r>
              <a:rPr lang="fi-FI" dirty="0"/>
              <a:t>GW/m</a:t>
            </a:r>
            <a:r>
              <a:rPr lang="fi-FI" baseline="30000" dirty="0"/>
              <a:t>3</a:t>
            </a:r>
            <a:r>
              <a:rPr lang="fi-FI" dirty="0"/>
              <a:t>K</a:t>
            </a:r>
            <a:r>
              <a:rPr lang="fi-FI" baseline="30000" dirty="0"/>
              <a:t>5</a:t>
            </a:r>
            <a:r>
              <a:rPr lang="fi-FI" dirty="0"/>
              <a:t> </a:t>
            </a:r>
            <a:r>
              <a:rPr lang="fi-FI" dirty="0" smtClean="0"/>
              <a:t>inferred from data of A. Steinbach et al., PRL 1996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6869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951" y="802763"/>
            <a:ext cx="5770752" cy="38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-179931"/>
            <a:ext cx="9298305" cy="1199886"/>
          </a:xfrm>
        </p:spPr>
        <p:txBody>
          <a:bodyPr/>
          <a:lstStyle/>
          <a:p>
            <a:r>
              <a:rPr lang="fi-FI" sz="4400" b="1" dirty="0"/>
              <a:t>Heat capacity </a:t>
            </a:r>
            <a:r>
              <a:rPr lang="fi-FI" sz="4400" b="1" i="1" dirty="0"/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696" y="3750840"/>
            <a:ext cx="4753507" cy="3345955"/>
            <a:chOff x="2165040" y="3803726"/>
            <a:chExt cx="4207160" cy="3187326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 r="6352"/>
            <a:stretch/>
          </p:blipFill>
          <p:spPr bwMode="auto">
            <a:xfrm>
              <a:off x="2555776" y="3803726"/>
              <a:ext cx="3816424" cy="318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6200000">
              <a:off x="1659254" y="5061464"/>
              <a:ext cx="1392935" cy="38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200" dirty="0"/>
                <a:t>|s</a:t>
              </a:r>
              <a:r>
                <a:rPr lang="fi-FI" sz="2200" baseline="-25000" dirty="0"/>
                <a:t>21</a:t>
              </a:r>
              <a:r>
                <a:rPr lang="fi-FI" sz="2200" dirty="0"/>
                <a:t>|</a:t>
              </a:r>
              <a:r>
                <a:rPr lang="fi-FI" sz="2200" baseline="30000" dirty="0"/>
                <a:t>2</a:t>
              </a:r>
              <a:r>
                <a:rPr lang="fi-FI" sz="2200" dirty="0"/>
                <a:t> (arb)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rot="16200000">
            <a:off x="975736" y="2140654"/>
            <a:ext cx="0" cy="17085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786756" y="2805944"/>
            <a:ext cx="3779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V="1">
            <a:off x="795561" y="2436791"/>
            <a:ext cx="75592" cy="2847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>
            <a:off x="859465" y="2221704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V="1">
            <a:off x="859465" y="2070521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>
            <a:off x="859465" y="1919338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V="1">
            <a:off x="859465" y="1768154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>
            <a:off x="859465" y="1616971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859465" y="1465787"/>
            <a:ext cx="151183" cy="4881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>
            <a:off x="795561" y="1454098"/>
            <a:ext cx="75592" cy="2847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>
            <a:off x="786756" y="1369701"/>
            <a:ext cx="3779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2915" y="3070514"/>
            <a:ext cx="1003804" cy="578204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31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i-FI" sz="3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377" y="555869"/>
            <a:ext cx="841901" cy="578204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3100" b="1" i="1" dirty="0"/>
              <a:t>C,T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9133" y="1776310"/>
            <a:ext cx="761751" cy="578204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3100" b="1" i="1" dirty="0"/>
              <a:t>G</a:t>
            </a:r>
            <a:r>
              <a:rPr lang="fi-FI" sz="3100" b="1" baseline="-25000" dirty="0"/>
              <a:t>th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635573" y="352404"/>
            <a:ext cx="680326" cy="976308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807" y="1017296"/>
            <a:ext cx="2826715" cy="9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148" y="2390190"/>
            <a:ext cx="1959911" cy="5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9658" y="4809125"/>
            <a:ext cx="5033045" cy="2229938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pPr>
              <a:spcAft>
                <a:spcPts val="548"/>
              </a:spcAft>
            </a:pPr>
            <a:r>
              <a:rPr lang="fi-FI" sz="2600" b="1" dirty="0"/>
              <a:t>C of copper films is anomalously high (x10)</a:t>
            </a:r>
          </a:p>
          <a:p>
            <a:pPr>
              <a:spcAft>
                <a:spcPts val="548"/>
              </a:spcAft>
            </a:pPr>
            <a:r>
              <a:rPr lang="fi-FI" sz="2600" b="1" dirty="0"/>
              <a:t>Silver follows free-electron Fermi-gas model </a:t>
            </a:r>
          </a:p>
          <a:p>
            <a:pPr>
              <a:spcAft>
                <a:spcPts val="548"/>
              </a:spcAft>
            </a:pPr>
            <a:r>
              <a:rPr lang="fi-FI" sz="2600" b="1" i="1" dirty="0"/>
              <a:t>C</a:t>
            </a:r>
            <a:r>
              <a:rPr lang="fi-FI" sz="2600" b="1" dirty="0"/>
              <a:t> = </a:t>
            </a:r>
            <a:r>
              <a:rPr lang="fi-FI" altLang="fi-FI" sz="2600" b="1" dirty="0"/>
              <a:t>(</a:t>
            </a:r>
            <a:r>
              <a:rPr lang="fi-FI" altLang="fi-FI" sz="2600" b="1" dirty="0">
                <a:latin typeface="Symbol" pitchFamily="18" charset="2"/>
              </a:rPr>
              <a:t>p</a:t>
            </a:r>
            <a:r>
              <a:rPr lang="fi-FI" altLang="fi-FI" sz="2600" b="1" baseline="30000" dirty="0"/>
              <a:t>2</a:t>
            </a:r>
            <a:r>
              <a:rPr lang="fi-FI" altLang="fi-FI" sz="2600" b="1" dirty="0"/>
              <a:t>/3) </a:t>
            </a:r>
            <a:r>
              <a:rPr lang="fi-FI" altLang="fi-FI" sz="2600" b="1" i="1" dirty="0"/>
              <a:t>N</a:t>
            </a:r>
            <a:r>
              <a:rPr lang="fi-FI" altLang="fi-FI" sz="2600" b="1" dirty="0"/>
              <a:t>(0)</a:t>
            </a:r>
            <a:r>
              <a:rPr lang="fi-FI" altLang="fi-FI" sz="2600" b="1" i="1" dirty="0"/>
              <a:t>k</a:t>
            </a:r>
            <a:r>
              <a:rPr lang="fi-FI" altLang="fi-FI" sz="2600" b="1" baseline="-25000" dirty="0"/>
              <a:t>B</a:t>
            </a:r>
            <a:r>
              <a:rPr lang="fi-FI" altLang="fi-FI" sz="2600" b="1" baseline="30000" dirty="0"/>
              <a:t>2</a:t>
            </a:r>
            <a:r>
              <a:rPr lang="fi-FI" altLang="fi-FI" sz="2600" b="1" i="1" dirty="0"/>
              <a:t>V T</a:t>
            </a:r>
            <a:endParaRPr lang="fi-FI" sz="2600" b="1" i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97" t="13161" r="8902" b="31557"/>
          <a:stretch/>
        </p:blipFill>
        <p:spPr bwMode="auto">
          <a:xfrm>
            <a:off x="155315" y="4307744"/>
            <a:ext cx="373062" cy="192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40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5.png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r="4407" b="4396"/>
          <a:stretch/>
        </p:blipFill>
        <p:spPr>
          <a:xfrm>
            <a:off x="202823" y="1662218"/>
            <a:ext cx="5274766" cy="36760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331450" cy="1199886"/>
          </a:xfrm>
        </p:spPr>
        <p:txBody>
          <a:bodyPr>
            <a:noAutofit/>
          </a:bodyPr>
          <a:lstStyle/>
          <a:p>
            <a:r>
              <a:rPr lang="fi-FI" sz="4400" b="1" dirty="0"/>
              <a:t>Towards calorimetry of a superconducting qubit</a:t>
            </a:r>
          </a:p>
        </p:txBody>
      </p:sp>
      <p:pic>
        <p:nvPicPr>
          <p:cNvPr id="46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85082" y="1105129"/>
            <a:ext cx="4550340" cy="3326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89537" y="3343881"/>
            <a:ext cx="4545260" cy="3704990"/>
          </a:xfrm>
          <a:prstGeom prst="rect">
            <a:avLst/>
          </a:prstGeom>
          <a:ln w="12700">
            <a:miter lim="400000"/>
          </a:ln>
        </p:spPr>
      </p:pic>
      <p:sp>
        <p:nvSpPr>
          <p:cNvPr id="9219" name="TextBox 9218"/>
          <p:cNvSpPr txBox="1"/>
          <p:nvPr/>
        </p:nvSpPr>
        <p:spPr>
          <a:xfrm>
            <a:off x="202824" y="1256313"/>
            <a:ext cx="3767446" cy="378149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1800" b="1" dirty="0"/>
              <a:t>J. Senior, O.-P- Saira  et al., 2016</a:t>
            </a:r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2824" y="4675869"/>
            <a:ext cx="4407516" cy="237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Qubit006.png"/>
          <p:cNvPicPr>
            <a:picLocks noChangeAspect="1"/>
          </p:cNvPicPr>
          <p:nvPr/>
        </p:nvPicPr>
        <p:blipFill>
          <a:blip r:embed="rId6" cstate="print">
            <a:extLst/>
          </a:blip>
          <a:srcRect l="13102" r="2518"/>
          <a:stretch>
            <a:fillRect/>
          </a:stretch>
        </p:blipFill>
        <p:spPr>
          <a:xfrm>
            <a:off x="1864291" y="2079427"/>
            <a:ext cx="1794992" cy="148236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75"/>
          <p:cNvSpPr/>
          <p:nvPr/>
        </p:nvSpPr>
        <p:spPr>
          <a:xfrm>
            <a:off x="3050391" y="2537745"/>
            <a:ext cx="613163" cy="537948"/>
          </a:xfrm>
          <a:prstGeom prst="rect">
            <a:avLst/>
          </a:prstGeom>
          <a:ln w="12700">
            <a:miter lim="400000"/>
          </a:ln>
          <a:effectLst>
            <a:outerShdw blurRad="114300" dist="7580" dir="19628544" rotWithShape="0">
              <a:srgbClr val="535353">
                <a:alpha val="86157"/>
              </a:srgbClr>
            </a:outerShdw>
            <a:reflection stA="8189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084" tIns="50084" rIns="50084" bIns="50084">
            <a:spAutoFit/>
          </a:bodyPr>
          <a:lstStyle>
            <a:lvl1pPr algn="r">
              <a:lnSpc>
                <a:spcPct val="70000"/>
              </a:lnSpc>
              <a:defRPr sz="25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 </a:t>
            </a:r>
            <a:r>
              <a:rPr sz="1500" dirty="0"/>
              <a:t>5µm</a:t>
            </a:r>
          </a:p>
        </p:txBody>
      </p:sp>
      <p:sp>
        <p:nvSpPr>
          <p:cNvPr id="14" name="Shape 176"/>
          <p:cNvSpPr/>
          <p:nvPr/>
        </p:nvSpPr>
        <p:spPr>
          <a:xfrm>
            <a:off x="3244581" y="3075693"/>
            <a:ext cx="365959" cy="1"/>
          </a:xfrm>
          <a:prstGeom prst="line">
            <a:avLst/>
          </a:prstGeom>
          <a:ln w="50800">
            <a:solidFill>
              <a:srgbClr val="FFFFFF"/>
            </a:solidFill>
            <a:headEnd type="none" len="sm"/>
            <a:tailEnd type="none" len="sm"/>
          </a:ln>
          <a:effectLst>
            <a:outerShdw blurRad="101600" dist="25400" dir="5400000" rotWithShape="0">
              <a:srgbClr val="969696">
                <a:alpha val="75000"/>
              </a:srgbClr>
            </a:outerShdw>
          </a:effectLst>
        </p:spPr>
        <p:txBody>
          <a:bodyPr lIns="50084" tIns="50084" rIns="50084" bIns="50084"/>
          <a:lstStyle/>
          <a:p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935055" y="2319775"/>
            <a:ext cx="244077" cy="2179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79133" y="2622143"/>
            <a:ext cx="685158" cy="9396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79133" y="2079427"/>
            <a:ext cx="685158" cy="2403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633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143272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Conclusions</a:t>
            </a:r>
            <a:endParaRPr lang="fi-FI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181" y="1656754"/>
            <a:ext cx="9793088" cy="47512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sz="4100" dirty="0" smtClean="0"/>
              <a:t>Two different types of Maxwell’s demons demonstrated experimentally</a:t>
            </a:r>
          </a:p>
          <a:p>
            <a:pPr marL="0" indent="0">
              <a:buNone/>
            </a:pPr>
            <a:endParaRPr lang="fi-FI" sz="4100" dirty="0" smtClean="0"/>
          </a:p>
          <a:p>
            <a:pPr marL="0" indent="0">
              <a:buNone/>
            </a:pPr>
            <a:r>
              <a:rPr lang="fi-FI" sz="4100" dirty="0" smtClean="0"/>
              <a:t>Nearly </a:t>
            </a:r>
            <a:r>
              <a:rPr lang="fi-FI" sz="4100" i="1" dirty="0" smtClean="0"/>
              <a:t>k</a:t>
            </a:r>
            <a:r>
              <a:rPr lang="fi-FI" sz="4100" i="1" baseline="-25000" dirty="0" smtClean="0"/>
              <a:t>B</a:t>
            </a:r>
            <a:r>
              <a:rPr lang="fi-FI" sz="4100" i="1" dirty="0" smtClean="0"/>
              <a:t>T </a:t>
            </a:r>
            <a:r>
              <a:rPr lang="fi-FI" sz="4100" dirty="0" smtClean="0"/>
              <a:t>ln(2) heat extracted per cycle in the </a:t>
            </a:r>
            <a:r>
              <a:rPr lang="fi-FI" sz="4100" b="1" dirty="0" smtClean="0"/>
              <a:t>Szilard’s engine</a:t>
            </a:r>
          </a:p>
          <a:p>
            <a:pPr marL="0" indent="0">
              <a:buNone/>
            </a:pPr>
            <a:endParaRPr lang="fi-FI" sz="4100" dirty="0" smtClean="0"/>
          </a:p>
          <a:p>
            <a:pPr marL="0" indent="0">
              <a:buNone/>
            </a:pPr>
            <a:r>
              <a:rPr lang="fi-FI" sz="4100" b="1" dirty="0" smtClean="0"/>
              <a:t>Autonomous Maxwell’s demon</a:t>
            </a:r>
            <a:r>
              <a:rPr lang="fi-FI" sz="4100" dirty="0" smtClean="0"/>
              <a:t> – an ”all-in-one” device: effect of internal information processing observed as heat dissipation in the </a:t>
            </a:r>
            <a:r>
              <a:rPr lang="fi-FI" sz="4100" dirty="0"/>
              <a:t>detector and </a:t>
            </a:r>
            <a:r>
              <a:rPr lang="fi-FI" sz="4100" dirty="0" smtClean="0"/>
              <a:t>as cooling </a:t>
            </a:r>
            <a:r>
              <a:rPr lang="fi-FI" sz="4100" dirty="0"/>
              <a:t>of the </a:t>
            </a:r>
            <a:r>
              <a:rPr lang="fi-FI" sz="4100" dirty="0" smtClean="0"/>
              <a:t>system</a:t>
            </a:r>
          </a:p>
          <a:p>
            <a:pPr marL="0" indent="0">
              <a:buNone/>
            </a:pPr>
            <a:endParaRPr lang="fi-FI" sz="4100" dirty="0"/>
          </a:p>
          <a:p>
            <a:pPr marL="0" indent="0">
              <a:buNone/>
            </a:pPr>
            <a:r>
              <a:rPr lang="fi-FI" sz="4100" b="1" dirty="0" smtClean="0"/>
              <a:t>Calorimetry</a:t>
            </a:r>
            <a:r>
              <a:rPr lang="fi-FI" sz="4100" dirty="0" smtClean="0"/>
              <a:t> towards single microwave photon detection</a:t>
            </a:r>
          </a:p>
          <a:p>
            <a:pPr marL="0" indent="0">
              <a:buNone/>
            </a:pPr>
            <a:endParaRPr lang="fi-FI" sz="4100" b="1" dirty="0"/>
          </a:p>
          <a:p>
            <a:pPr marL="0" indent="0">
              <a:buNone/>
            </a:pPr>
            <a:r>
              <a:rPr lang="fi-FI" sz="4100" b="1" dirty="0" smtClean="0"/>
              <a:t>Quantum heat engine</a:t>
            </a:r>
            <a:endParaRPr lang="fi-FI" sz="41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288826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6" t="25443" r="10055" b="6544"/>
          <a:stretch/>
        </p:blipFill>
        <p:spPr>
          <a:xfrm>
            <a:off x="53157" y="738884"/>
            <a:ext cx="10258232" cy="5453060"/>
          </a:xfrm>
          <a:prstGeom prst="rect">
            <a:avLst/>
          </a:prstGeom>
        </p:spPr>
      </p:pic>
      <p:pic>
        <p:nvPicPr>
          <p:cNvPr id="5" name="Picture 6" descr="http://ltl.tkk.fi/PICO/wordpress/kuvat/ollipenttisai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6" y="902562"/>
            <a:ext cx="996952" cy="11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68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7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4339"/>
            <a:ext cx="10331450" cy="1199886"/>
          </a:xfrm>
        </p:spPr>
        <p:txBody>
          <a:bodyPr>
            <a:normAutofit/>
          </a:bodyPr>
          <a:lstStyle/>
          <a:p>
            <a:r>
              <a:rPr lang="fi-FI" dirty="0" smtClean="0"/>
              <a:t>Work and heat in a quantum system</a:t>
            </a:r>
            <a:endParaRPr lang="fi-F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981" y="1113726"/>
            <a:ext cx="2588525" cy="58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824" y="1105129"/>
            <a:ext cx="2484979" cy="2101698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600" dirty="0"/>
              <a:t>Power operator</a:t>
            </a:r>
          </a:p>
          <a:p>
            <a:endParaRPr lang="fi-FI" sz="2600" dirty="0"/>
          </a:p>
          <a:p>
            <a:r>
              <a:rPr lang="fi-FI" sz="2600" dirty="0"/>
              <a:t>Work</a:t>
            </a:r>
          </a:p>
          <a:p>
            <a:endParaRPr lang="fi-FI" sz="2600" dirty="0"/>
          </a:p>
          <a:p>
            <a:r>
              <a:rPr lang="fi-FI" sz="2600" dirty="0"/>
              <a:t>Average work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980" y="1861047"/>
            <a:ext cx="3258481" cy="59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179" y="2616964"/>
            <a:ext cx="3883318" cy="5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50" y="3544714"/>
            <a:ext cx="8623891" cy="111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343" y="5111491"/>
            <a:ext cx="6814690" cy="1701588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600" dirty="0"/>
              <a:t>Heat to the bath expressed in the eigenbasis</a:t>
            </a:r>
          </a:p>
          <a:p>
            <a:endParaRPr lang="fi-FI" sz="2600" dirty="0"/>
          </a:p>
          <a:p>
            <a:endParaRPr lang="fi-FI" sz="2600" dirty="0"/>
          </a:p>
          <a:p>
            <a:endParaRPr lang="fi-FI" sz="2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29" y="5640633"/>
            <a:ext cx="4728774" cy="108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21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60" y="-179931"/>
            <a:ext cx="9298305" cy="1199886"/>
          </a:xfrm>
        </p:spPr>
        <p:txBody>
          <a:bodyPr>
            <a:normAutofit/>
          </a:bodyPr>
          <a:lstStyle/>
          <a:p>
            <a:r>
              <a:rPr lang="fi-FI" sz="4400" b="1" dirty="0"/>
              <a:t>Micro-wave calorimeter (5 GHz)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2" b="48926"/>
          <a:stretch/>
        </p:blipFill>
        <p:spPr bwMode="auto">
          <a:xfrm>
            <a:off x="245987" y="802763"/>
            <a:ext cx="8499536" cy="315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16412" y="4171542"/>
            <a:ext cx="3919432" cy="273119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6" t="23470" r="15729" b="25504"/>
          <a:stretch/>
        </p:blipFill>
        <p:spPr>
          <a:xfrm>
            <a:off x="5741731" y="4171542"/>
            <a:ext cx="2789492" cy="14398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55440" y="802762"/>
            <a:ext cx="1464463" cy="30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2384891" y="742699"/>
            <a:ext cx="986171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dirty="0" smtClean="0"/>
              <a:t>QUBIT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5228760" y="5791817"/>
            <a:ext cx="4948795" cy="1424589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sz="2200" b="1" dirty="0"/>
              <a:t>Measurements of </a:t>
            </a:r>
          </a:p>
          <a:p>
            <a:r>
              <a:rPr lang="fi-FI" sz="2200" b="1" dirty="0"/>
              <a:t>- temperature fluctuations</a:t>
            </a:r>
          </a:p>
          <a:p>
            <a:r>
              <a:rPr lang="fi-FI" sz="2200" b="1" dirty="0"/>
              <a:t>- work distribution of a driven qubit</a:t>
            </a:r>
          </a:p>
          <a:p>
            <a:endParaRPr lang="fi-FI" dirty="0"/>
          </a:p>
        </p:txBody>
      </p:sp>
      <p:sp>
        <p:nvSpPr>
          <p:cNvPr id="8" name="Rectangle 7"/>
          <p:cNvSpPr/>
          <p:nvPr/>
        </p:nvSpPr>
        <p:spPr>
          <a:xfrm>
            <a:off x="7767742" y="3095600"/>
            <a:ext cx="2185218" cy="408927"/>
          </a:xfrm>
          <a:prstGeom prst="rect">
            <a:avLst/>
          </a:prstGeom>
        </p:spPr>
        <p:txBody>
          <a:bodyPr wrap="none" lIns="100173" tIns="50086" rIns="100173" bIns="50086">
            <a:spAutoFit/>
          </a:bodyPr>
          <a:lstStyle/>
          <a:p>
            <a:r>
              <a:rPr lang="fi-FI" b="1" i="1" dirty="0" smtClean="0">
                <a:latin typeface="Symbol" panose="05050102010706020507" pitchFamily="18" charset="2"/>
              </a:rPr>
              <a:t>d</a:t>
            </a:r>
            <a:r>
              <a:rPr lang="fi-FI" b="1" i="1" dirty="0" smtClean="0"/>
              <a:t>T</a:t>
            </a:r>
            <a:r>
              <a:rPr lang="fi-FI" b="1" dirty="0" smtClean="0"/>
              <a:t> = 6 </a:t>
            </a:r>
            <a:r>
              <a:rPr lang="fi-FI" b="1" dirty="0">
                <a:latin typeface="Symbol" panose="05050102010706020507" pitchFamily="18" charset="2"/>
              </a:rPr>
              <a:t>m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K/(Hz)</a:t>
            </a:r>
            <a:r>
              <a:rPr lang="fi-FI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07032" y="947554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Olli-Pentti Saira</a:t>
            </a:r>
          </a:p>
          <a:p>
            <a:r>
              <a:rPr lang="fi-FI" dirty="0" smtClean="0"/>
              <a:t>Maciej Zgirski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10102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32" y="-120510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Details of the device</a:t>
            </a:r>
            <a:endParaRPr lang="fi-FI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229" y="2525738"/>
            <a:ext cx="2558747" cy="37382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789" y="2663552"/>
            <a:ext cx="2918362" cy="3641036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413197" y="1791671"/>
            <a:ext cx="3863963" cy="532037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2800" dirty="0">
                <a:cs typeface="Times New Roman" panose="02020603050405020304" pitchFamily="18" charset="0"/>
              </a:rPr>
              <a:t>Capacitive </a:t>
            </a:r>
            <a:r>
              <a:rPr lang="fi-FI" sz="2800" dirty="0" smtClean="0">
                <a:cs typeface="Times New Roman" panose="02020603050405020304" pitchFamily="18" charset="0"/>
              </a:rPr>
              <a:t>coupling</a:t>
            </a:r>
            <a:endParaRPr lang="fi-FI" sz="2800" dirty="0"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8865" y="6407968"/>
            <a:ext cx="4144210" cy="532037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2800" dirty="0" smtClean="0">
                <a:cs typeface="Times New Roman" panose="02020603050405020304" pitchFamily="18" charset="0"/>
              </a:rPr>
              <a:t>NIS-thermometers</a:t>
            </a:r>
            <a:endParaRPr lang="fi-FI" sz="2800" dirty="0"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4594376" y="1094947"/>
            <a:ext cx="5467893" cy="1424589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2800" dirty="0">
                <a:cs typeface="Times New Roman" panose="02020603050405020304" pitchFamily="18" charset="0"/>
              </a:rPr>
              <a:t>Normal junctions:</a:t>
            </a:r>
          </a:p>
          <a:p>
            <a:r>
              <a:rPr lang="fi-FI" sz="2800" dirty="0">
                <a:cs typeface="Times New Roman" panose="02020603050405020304" pitchFamily="18" charset="0"/>
              </a:rPr>
              <a:t>Al dots with direct contact to Cu</a:t>
            </a:r>
          </a:p>
          <a:p>
            <a:r>
              <a:rPr lang="fi-FI" sz="1500" dirty="0" smtClean="0">
                <a:cs typeface="Times New Roman" panose="02020603050405020304" pitchFamily="18" charset="0"/>
              </a:rPr>
              <a:t>J. V. Koski, </a:t>
            </a:r>
            <a:r>
              <a:rPr lang="fi-FI" sz="1500" dirty="0">
                <a:cs typeface="Times New Roman" panose="02020603050405020304" pitchFamily="18" charset="0"/>
              </a:rPr>
              <a:t>J. T: Peltonen, M. Meschke, J. P. Pekola,</a:t>
            </a:r>
          </a:p>
          <a:p>
            <a:r>
              <a:rPr lang="fi-FI" sz="1500" dirty="0">
                <a:cs typeface="Times New Roman" panose="02020603050405020304" pitchFamily="18" charset="0"/>
              </a:rPr>
              <a:t>APL </a:t>
            </a:r>
            <a:r>
              <a:rPr lang="fi-FI" sz="1500" b="1" dirty="0">
                <a:cs typeface="Times New Roman" panose="02020603050405020304" pitchFamily="18" charset="0"/>
              </a:rPr>
              <a:t>98</a:t>
            </a:r>
            <a:r>
              <a:rPr lang="fi-FI" sz="1500" dirty="0">
                <a:cs typeface="Times New Roman" panose="02020603050405020304" pitchFamily="18" charset="0"/>
              </a:rPr>
              <a:t>, 203501 (2011)</a:t>
            </a:r>
          </a:p>
        </p:txBody>
      </p:sp>
    </p:spTree>
    <p:extLst>
      <p:ext uri="{BB962C8B-B14F-4D97-AF65-F5344CB8AC3E}">
        <p14:creationId xmlns:p14="http://schemas.microsoft.com/office/powerpoint/2010/main" xmlns="" val="155180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6" y="2847800"/>
            <a:ext cx="5179486" cy="385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3526" y="-28747"/>
            <a:ext cx="9298305" cy="89324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i-FI" sz="4400" b="1" dirty="0">
                <a:latin typeface="Arial" panose="020B0604020202020204" pitchFamily="34" charset="0"/>
                <a:cs typeface="Arial" panose="020B0604020202020204" pitchFamily="34" charset="0"/>
              </a:rPr>
              <a:t>NIS-thermometry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3100"/>
              <a:t>   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3928365533"/>
              </p:ext>
            </p:extLst>
          </p:nvPr>
        </p:nvGraphicFramePr>
        <p:xfrm>
          <a:off x="4790852" y="2523093"/>
          <a:ext cx="5989012" cy="4402913"/>
        </p:xfrm>
        <a:graphic>
          <a:graphicData uri="http://schemas.openxmlformats.org/presentationml/2006/ole">
            <p:oleObj spid="_x0000_s45127" name="Graph" r:id="rId5" imgW="3944112" imgH="3119933" progId="">
              <p:embed/>
            </p:oleObj>
          </a:graphicData>
        </a:graphic>
      </p:graphicFrame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65906" y="2314780"/>
            <a:ext cx="7143305" cy="4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173" tIns="50086" rIns="100173" bIns="50086">
            <a:spAutoFit/>
          </a:bodyPr>
          <a:lstStyle/>
          <a:p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Probes electron temperature of N island </a:t>
            </a:r>
            <a:r>
              <a:rPr lang="fi-FI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not of S!)</a:t>
            </a:r>
            <a:r>
              <a:rPr 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4049" y="726597"/>
            <a:ext cx="1953290" cy="217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8989797" y="1181554"/>
            <a:ext cx="895034" cy="4532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0173" tIns="50086" rIns="100173" bIns="50086" anchor="ctr"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86" t="85943"/>
          <a:stretch/>
        </p:blipFill>
        <p:spPr bwMode="auto">
          <a:xfrm>
            <a:off x="772337" y="6169775"/>
            <a:ext cx="3890505" cy="54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0289" y="6169776"/>
            <a:ext cx="406795" cy="30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pic>
        <p:nvPicPr>
          <p:cNvPr id="195640" name="Picture 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83" y="1105129"/>
            <a:ext cx="7411632" cy="81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3535" y="3221698"/>
            <a:ext cx="2563732" cy="158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09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529129" y="26664"/>
            <a:ext cx="9298305" cy="11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73" tIns="50086" rIns="100173" bIns="50086" anchor="ctr"/>
          <a:lstStyle/>
          <a:p>
            <a:pPr algn="ctr"/>
            <a:endParaRPr lang="en-GB" sz="31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79931"/>
            <a:ext cx="10331450" cy="1199886"/>
          </a:xfrm>
        </p:spPr>
        <p:txBody>
          <a:bodyPr>
            <a:noAutofit/>
          </a:bodyPr>
          <a:lstStyle/>
          <a:p>
            <a:pPr eaLnBrk="1" hangingPunct="1"/>
            <a:r>
              <a:rPr lang="fi-FI" sz="4400" b="1" dirty="0">
                <a:latin typeface="Arial" panose="020B0604020202020204" pitchFamily="34" charset="0"/>
                <a:cs typeface="Arial" panose="020B0604020202020204" pitchFamily="34" charset="0"/>
              </a:rPr>
              <a:t>Electronic coolers</a:t>
            </a:r>
            <a:endParaRPr lang="en-GB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121464" y="4416401"/>
            <a:ext cx="3443817" cy="7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73" tIns="50086" rIns="100173" bIns="50086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Optimum cooling power is reached at </a:t>
            </a:r>
            <a:r>
              <a:rPr lang="fi-FI" b="1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</a:t>
            </a:r>
            <a:r>
              <a:rPr lang="en-GB" b="1" dirty="0">
                <a:latin typeface="Times New Roman" pitchFamily="18" charset="0"/>
              </a:rPr>
              <a:t> </a:t>
            </a:r>
            <a:r>
              <a:rPr lang="fi-FI" b="1" dirty="0">
                <a:latin typeface="Symbol" pitchFamily="18" charset="2"/>
              </a:rPr>
              <a:t>D</a:t>
            </a:r>
            <a:r>
              <a:rPr lang="fi-FI" b="1" dirty="0">
                <a:latin typeface="Times New Roman" pitchFamily="18" charset="0"/>
              </a:rPr>
              <a:t>/</a:t>
            </a:r>
            <a:r>
              <a:rPr lang="fi-FI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587133" y="1723724"/>
            <a:ext cx="2496767" cy="7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73" tIns="50086" rIns="100173" bIns="50086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Cooling power of a NIS junction: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772" y="5472628"/>
            <a:ext cx="2197227" cy="7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 Box 15"/>
          <p:cNvSpPr txBox="1">
            <a:spLocks noChangeArrowheads="1"/>
          </p:cNvSpPr>
          <p:nvPr/>
        </p:nvSpPr>
        <p:spPr bwMode="auto">
          <a:xfrm>
            <a:off x="121857" y="5413859"/>
            <a:ext cx="5002502" cy="7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73" tIns="50086" rIns="100173" bIns="50086">
            <a:spAutoFit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Efficiency (coefficient of performance) of a NIS junction </a:t>
            </a:r>
            <a:r>
              <a:rPr lang="fi-FI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cooler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6" name="Picture 16"/>
          <p:cNvPicPr>
            <a:picLocks noChangeAspect="1" noChangeArrowheads="1"/>
          </p:cNvPicPr>
          <p:nvPr/>
        </p:nvPicPr>
        <p:blipFill>
          <a:blip r:embed="rId4" cstate="print"/>
          <a:srcRect t="2827" b="-369"/>
          <a:stretch>
            <a:fillRect/>
          </a:stretch>
        </p:blipFill>
        <p:spPr bwMode="auto">
          <a:xfrm>
            <a:off x="6272233" y="1098785"/>
            <a:ext cx="3416912" cy="2266450"/>
          </a:xfrm>
          <a:prstGeom prst="rect">
            <a:avLst/>
          </a:prstGeom>
          <a:noFill/>
          <a:ln w="317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4404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649" y="1193775"/>
            <a:ext cx="3172975" cy="195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58"/>
          <a:stretch/>
        </p:blipFill>
        <p:spPr bwMode="auto">
          <a:xfrm>
            <a:off x="4013584" y="4273638"/>
            <a:ext cx="5058161" cy="96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50" y="3509825"/>
            <a:ext cx="9368258" cy="79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900" y="6322787"/>
            <a:ext cx="10119976" cy="716703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b="1" dirty="0"/>
              <a:t>For reviews, see Rev. Mod. Phys. 78, 217 (2006); Reports on Progress in Physics 75, 046501 (2012).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3787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3" y="23506"/>
            <a:ext cx="9298305" cy="1199886"/>
          </a:xfrm>
        </p:spPr>
        <p:txBody>
          <a:bodyPr>
            <a:normAutofit fontScale="90000"/>
          </a:bodyPr>
          <a:lstStyle/>
          <a:p>
            <a:r>
              <a:rPr lang="fi-FI" sz="4000" b="1" dirty="0" smtClean="0"/>
              <a:t>Demon operation at different values of voltage bias</a:t>
            </a:r>
            <a:endParaRPr lang="fi-FI" sz="4000" b="1" dirty="0"/>
          </a:p>
        </p:txBody>
      </p:sp>
      <p:sp>
        <p:nvSpPr>
          <p:cNvPr id="4" name="Rectangle 5"/>
          <p:cNvSpPr/>
          <p:nvPr/>
        </p:nvSpPr>
        <p:spPr>
          <a:xfrm>
            <a:off x="6976120" y="2663552"/>
            <a:ext cx="3374181" cy="2686473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sz="2800" dirty="0">
                <a:cs typeface="Times New Roman" panose="02020603050405020304" pitchFamily="18" charset="0"/>
              </a:rPr>
              <a:t>Increasing voltage </a:t>
            </a:r>
            <a:r>
              <a:rPr lang="fi-FI" sz="2800" dirty="0" smtClean="0">
                <a:cs typeface="Times New Roman" panose="02020603050405020304" pitchFamily="18" charset="0"/>
              </a:rPr>
              <a:t>enhances cooling</a:t>
            </a:r>
            <a:r>
              <a:rPr lang="fi-FI" sz="2800" dirty="0">
                <a:cs typeface="Times New Roman" panose="02020603050405020304" pitchFamily="18" charset="0"/>
              </a:rPr>
              <a:t> </a:t>
            </a:r>
            <a:r>
              <a:rPr lang="fi-FI" sz="2800" dirty="0" smtClean="0">
                <a:cs typeface="Times New Roman" panose="02020603050405020304" pitchFamily="18" charset="0"/>
              </a:rPr>
              <a:t>up </a:t>
            </a:r>
            <a:r>
              <a:rPr lang="fi-FI" sz="2800" dirty="0">
                <a:cs typeface="Times New Roman" panose="02020603050405020304" pitchFamily="18" charset="0"/>
              </a:rPr>
              <a:t>to 30 </a:t>
            </a:r>
            <a:r>
              <a:rPr lang="fi-FI" sz="28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i-FI" sz="2800" dirty="0" smtClean="0">
                <a:cs typeface="Times New Roman" panose="02020603050405020304" pitchFamily="18" charset="0"/>
              </a:rPr>
              <a:t>eV</a:t>
            </a:r>
          </a:p>
          <a:p>
            <a:endParaRPr lang="fi-FI" sz="2800" dirty="0">
              <a:cs typeface="Times New Roman" panose="02020603050405020304" pitchFamily="18" charset="0"/>
            </a:endParaRPr>
          </a:p>
          <a:p>
            <a:r>
              <a:rPr lang="fi-FI" sz="2800" dirty="0" smtClean="0">
                <a:cs typeface="Times New Roman" panose="02020603050405020304" pitchFamily="18" charset="0"/>
              </a:rPr>
              <a:t>Heat transferred to the detector</a:t>
            </a:r>
            <a:endParaRPr lang="fi-FI" sz="2800" dirty="0">
              <a:cs typeface="Times New Roman" panose="0202060305040502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181" y="1799456"/>
            <a:ext cx="65341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295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9" t="37384"/>
          <a:stretch/>
        </p:blipFill>
        <p:spPr bwMode="auto">
          <a:xfrm>
            <a:off x="7281060" y="970173"/>
            <a:ext cx="2440771" cy="5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86" y="890071"/>
            <a:ext cx="2766207" cy="79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824" y="727171"/>
            <a:ext cx="9925803" cy="1058284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522"/>
            <a:ext cx="10331450" cy="11998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i-FI" sz="4400" b="1" dirty="0">
                <a:latin typeface="Arial" pitchFamily="34" charset="0"/>
                <a:cs typeface="Arial" pitchFamily="34" charset="0"/>
              </a:rPr>
              <a:t>Fluctuation theorem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290" y="2153079"/>
            <a:ext cx="3173900" cy="34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967"/>
          <a:stretch>
            <a:fillRect/>
          </a:stretch>
        </p:blipFill>
        <p:spPr bwMode="auto">
          <a:xfrm>
            <a:off x="365542" y="5054335"/>
            <a:ext cx="2480625" cy="209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04"/>
          <a:stretch>
            <a:fillRect/>
          </a:stretch>
        </p:blipFill>
        <p:spPr bwMode="auto">
          <a:xfrm>
            <a:off x="3068580" y="5005512"/>
            <a:ext cx="2514704" cy="20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627" y="2843739"/>
            <a:ext cx="4862458" cy="214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3"/>
          <p:cNvSpPr txBox="1">
            <a:spLocks noChangeArrowheads="1"/>
          </p:cNvSpPr>
          <p:nvPr/>
        </p:nvSpPr>
        <p:spPr bwMode="auto">
          <a:xfrm>
            <a:off x="142092" y="1936638"/>
            <a:ext cx="6488096" cy="10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i="1" dirty="0" smtClean="0">
                <a:latin typeface="+mn-lt"/>
              </a:rPr>
              <a:t>Electric circuits: Experiment </a:t>
            </a:r>
            <a:r>
              <a:rPr lang="fi-FI" i="1" dirty="0">
                <a:latin typeface="+mn-lt"/>
              </a:rPr>
              <a:t>on a double quantum </a:t>
            </a:r>
            <a:r>
              <a:rPr lang="fi-FI" i="1" dirty="0" smtClean="0">
                <a:latin typeface="+mn-lt"/>
              </a:rPr>
              <a:t>dot </a:t>
            </a:r>
            <a:endParaRPr lang="fi-FI" i="1" dirty="0">
              <a:latin typeface="+mn-lt"/>
            </a:endParaRPr>
          </a:p>
          <a:p>
            <a:r>
              <a:rPr lang="fi-FI" dirty="0" smtClean="0">
                <a:latin typeface="+mn-lt"/>
                <a:cs typeface="Arial" panose="020B0604020202020204" pitchFamily="34" charset="0"/>
              </a:rPr>
              <a:t>Y. Utsumi </a:t>
            </a:r>
            <a:r>
              <a:rPr lang="fi-FI" dirty="0">
                <a:latin typeface="+mn-lt"/>
                <a:cs typeface="Arial" panose="020B0604020202020204" pitchFamily="34" charset="0"/>
              </a:rPr>
              <a:t>et al. </a:t>
            </a:r>
            <a:r>
              <a:rPr lang="fi-FI" dirty="0" smtClean="0">
                <a:latin typeface="+mn-lt"/>
                <a:cs typeface="Arial" panose="020B0604020202020204" pitchFamily="34" charset="0"/>
              </a:rPr>
              <a:t>PRB </a:t>
            </a:r>
            <a:r>
              <a:rPr lang="fi-FI" dirty="0">
                <a:latin typeface="+mn-lt"/>
              </a:rPr>
              <a:t>81, </a:t>
            </a:r>
            <a:r>
              <a:rPr lang="fi-FI" dirty="0" smtClean="0">
                <a:latin typeface="+mn-lt"/>
              </a:rPr>
              <a:t>125331 (</a:t>
            </a:r>
            <a:r>
              <a:rPr lang="fi-FI" dirty="0" smtClean="0">
                <a:latin typeface="+mn-lt"/>
                <a:cs typeface="Arial" panose="020B0604020202020204" pitchFamily="34" charset="0"/>
              </a:rPr>
              <a:t>2010), B. Kung </a:t>
            </a:r>
            <a:r>
              <a:rPr lang="fi-FI" dirty="0">
                <a:latin typeface="+mn-lt"/>
                <a:cs typeface="Arial" panose="020B0604020202020204" pitchFamily="34" charset="0"/>
              </a:rPr>
              <a:t>et al. </a:t>
            </a:r>
            <a:r>
              <a:rPr lang="fi-FI" dirty="0" smtClean="0">
                <a:latin typeface="+mn-lt"/>
                <a:cs typeface="Arial" panose="020B0604020202020204" pitchFamily="34" charset="0"/>
              </a:rPr>
              <a:t>PRX </a:t>
            </a:r>
            <a:r>
              <a:rPr lang="fi-FI" dirty="0">
                <a:latin typeface="+mn-lt"/>
              </a:rPr>
              <a:t>2, </a:t>
            </a:r>
            <a:r>
              <a:rPr lang="fi-FI" dirty="0" smtClean="0">
                <a:latin typeface="+mn-lt"/>
              </a:rPr>
              <a:t>011001 (</a:t>
            </a:r>
            <a:r>
              <a:rPr lang="fi-FI" dirty="0" smtClean="0">
                <a:latin typeface="+mn-lt"/>
                <a:cs typeface="Arial" panose="020B0604020202020204" pitchFamily="34" charset="0"/>
              </a:rPr>
              <a:t>2012)</a:t>
            </a:r>
            <a:endParaRPr lang="fi-FI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8544" y="955774"/>
            <a:ext cx="3661157" cy="716703"/>
          </a:xfrm>
          <a:prstGeom prst="rect">
            <a:avLst/>
          </a:prstGeom>
        </p:spPr>
        <p:txBody>
          <a:bodyPr wrap="square" lIns="100173" tIns="50086" rIns="100173" bIns="50086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Seifert,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126001 (2012)</a:t>
            </a:r>
            <a:endParaRPr lang="fi-FI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393" y="5867409"/>
            <a:ext cx="3981842" cy="105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13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21466" y="4244748"/>
            <a:ext cx="10007162" cy="2101698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sz="2600" dirty="0">
                <a:latin typeface="Arial" pitchFamily="34" charset="0"/>
                <a:cs typeface="Arial" pitchFamily="34" charset="0"/>
              </a:rPr>
              <a:t>C. Jarzynski 1997</a:t>
            </a:r>
          </a:p>
          <a:p>
            <a:endParaRPr lang="fi-FI" sz="2600" dirty="0">
              <a:latin typeface="Arial" pitchFamily="34" charset="0"/>
              <a:cs typeface="Arial" pitchFamily="34" charset="0"/>
            </a:endParaRPr>
          </a:p>
          <a:p>
            <a:endParaRPr lang="fi-FI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fi-FI" sz="2600" dirty="0" smtClean="0">
                <a:latin typeface="Arial" pitchFamily="34" charset="0"/>
                <a:cs typeface="Arial" pitchFamily="34" charset="0"/>
              </a:rPr>
              <a:t>This relation is valid </a:t>
            </a:r>
            <a:r>
              <a:rPr lang="fi-FI" sz="2600" dirty="0">
                <a:latin typeface="Arial" pitchFamily="34" charset="0"/>
                <a:cs typeface="Arial" pitchFamily="34" charset="0"/>
              </a:rPr>
              <a:t>for </a:t>
            </a:r>
            <a:r>
              <a:rPr lang="fi-FI" sz="2600" dirty="0" smtClean="0">
                <a:latin typeface="Arial" pitchFamily="34" charset="0"/>
                <a:cs typeface="Arial" pitchFamily="34" charset="0"/>
              </a:rPr>
              <a:t>a system </a:t>
            </a:r>
            <a:r>
              <a:rPr lang="fi-FI" sz="2600" dirty="0">
                <a:latin typeface="Arial" pitchFamily="34" charset="0"/>
                <a:cs typeface="Arial" pitchFamily="34" charset="0"/>
              </a:rPr>
              <a:t>with one bath at inverse temperature </a:t>
            </a:r>
            <a:r>
              <a:rPr lang="fi-FI" sz="2600" dirty="0">
                <a:latin typeface="Symbol" panose="05050102010706020507" pitchFamily="18" charset="2"/>
                <a:cs typeface="Arial" pitchFamily="34" charset="0"/>
              </a:rPr>
              <a:t>b</a:t>
            </a:r>
            <a:r>
              <a:rPr lang="fi-FI" sz="2600" dirty="0">
                <a:latin typeface="Arial" pitchFamily="34" charset="0"/>
                <a:cs typeface="Arial" pitchFamily="34" charset="0"/>
              </a:rPr>
              <a:t>, also far from </a:t>
            </a:r>
            <a:r>
              <a:rPr lang="fi-FI" sz="2600" dirty="0" smtClean="0">
                <a:latin typeface="Arial" pitchFamily="34" charset="0"/>
                <a:cs typeface="Arial" pitchFamily="34" charset="0"/>
              </a:rPr>
              <a:t>equilibrium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2518"/>
            <a:ext cx="10331450" cy="119988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Work and dissipation in a driven process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33677" y="2716903"/>
            <a:ext cx="998995" cy="501260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5" name="Freeform 4"/>
          <p:cNvSpPr/>
          <p:nvPr/>
        </p:nvSpPr>
        <p:spPr>
          <a:xfrm flipH="1">
            <a:off x="323761" y="1401131"/>
            <a:ext cx="1571709" cy="1498046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8103" y="2626010"/>
            <a:ext cx="188605" cy="1469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808794" y="1401131"/>
            <a:ext cx="1571708" cy="1498046"/>
          </a:xfrm>
          <a:custGeom>
            <a:avLst/>
            <a:gdLst>
              <a:gd name="connsiteX0" fmla="*/ 0 w 1632247"/>
              <a:gd name="connsiteY0" fmla="*/ 0 h 2201674"/>
              <a:gd name="connsiteX1" fmla="*/ 230736 w 1632247"/>
              <a:gd name="connsiteY1" fmla="*/ 1367327 h 2201674"/>
              <a:gd name="connsiteX2" fmla="*/ 760576 w 1632247"/>
              <a:gd name="connsiteY2" fmla="*/ 974221 h 2201674"/>
              <a:gd name="connsiteX3" fmla="*/ 1239140 w 1632247"/>
              <a:gd name="connsiteY3" fmla="*/ 2187723 h 2201674"/>
              <a:gd name="connsiteX4" fmla="*/ 1632247 w 1632247"/>
              <a:gd name="connsiteY4" fmla="*/ 25637 h 220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47" h="2201674">
                <a:moveTo>
                  <a:pt x="0" y="0"/>
                </a:moveTo>
                <a:cubicBezTo>
                  <a:pt x="51986" y="602478"/>
                  <a:pt x="103973" y="1204957"/>
                  <a:pt x="230736" y="1367327"/>
                </a:cubicBezTo>
                <a:cubicBezTo>
                  <a:pt x="357499" y="1529697"/>
                  <a:pt x="592509" y="837488"/>
                  <a:pt x="760576" y="974221"/>
                </a:cubicBezTo>
                <a:cubicBezTo>
                  <a:pt x="928643" y="1110954"/>
                  <a:pt x="1093862" y="2345820"/>
                  <a:pt x="1239140" y="2187723"/>
                </a:cubicBezTo>
                <a:cubicBezTo>
                  <a:pt x="1384418" y="2029626"/>
                  <a:pt x="1508332" y="1027631"/>
                  <a:pt x="1632247" y="25637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8877555" y="2626010"/>
            <a:ext cx="188605" cy="1469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002771" y="1367408"/>
            <a:ext cx="1635214" cy="1346748"/>
          </a:xfrm>
          <a:custGeom>
            <a:avLst/>
            <a:gdLst>
              <a:gd name="connsiteX0" fmla="*/ 0 w 1974079"/>
              <a:gd name="connsiteY0" fmla="*/ 0 h 1979312"/>
              <a:gd name="connsiteX1" fmla="*/ 341832 w 1974079"/>
              <a:gd name="connsiteY1" fmla="*/ 1939895 h 1979312"/>
              <a:gd name="connsiteX2" fmla="*/ 1016950 w 1974079"/>
              <a:gd name="connsiteY2" fmla="*/ 1350235 h 1979312"/>
              <a:gd name="connsiteX3" fmla="*/ 1606610 w 1974079"/>
              <a:gd name="connsiteY3" fmla="*/ 1922803 h 1979312"/>
              <a:gd name="connsiteX4" fmla="*/ 1974079 w 1974079"/>
              <a:gd name="connsiteY4" fmla="*/ 34183 h 19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079" h="1979312">
                <a:moveTo>
                  <a:pt x="0" y="0"/>
                </a:moveTo>
                <a:cubicBezTo>
                  <a:pt x="86170" y="857428"/>
                  <a:pt x="172340" y="1714856"/>
                  <a:pt x="341832" y="1939895"/>
                </a:cubicBezTo>
                <a:cubicBezTo>
                  <a:pt x="511324" y="2164934"/>
                  <a:pt x="806154" y="1353084"/>
                  <a:pt x="1016950" y="1350235"/>
                </a:cubicBezTo>
                <a:cubicBezTo>
                  <a:pt x="1227746" y="1347386"/>
                  <a:pt x="1447089" y="2142145"/>
                  <a:pt x="1606610" y="1922803"/>
                </a:cubicBezTo>
                <a:cubicBezTo>
                  <a:pt x="1766131" y="1703461"/>
                  <a:pt x="1870105" y="868822"/>
                  <a:pt x="1974079" y="3418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60475" y="2479025"/>
            <a:ext cx="188605" cy="146985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80317" y="2479025"/>
            <a:ext cx="188605" cy="146985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531792" y="2747993"/>
            <a:ext cx="62868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2139547" y="1401131"/>
            <a:ext cx="1573069" cy="1371864"/>
          </a:xfrm>
          <a:custGeom>
            <a:avLst/>
            <a:gdLst>
              <a:gd name="connsiteX0" fmla="*/ 0 w 1059679"/>
              <a:gd name="connsiteY0" fmla="*/ 0 h 1182190"/>
              <a:gd name="connsiteX1" fmla="*/ 196554 w 1059679"/>
              <a:gd name="connsiteY1" fmla="*/ 1170773 h 1182190"/>
              <a:gd name="connsiteX2" fmla="*/ 546931 w 1059679"/>
              <a:gd name="connsiteY2" fmla="*/ 615297 h 1182190"/>
              <a:gd name="connsiteX3" fmla="*/ 863126 w 1059679"/>
              <a:gd name="connsiteY3" fmla="*/ 948583 h 1182190"/>
              <a:gd name="connsiteX4" fmla="*/ 1059679 w 1059679"/>
              <a:gd name="connsiteY4" fmla="*/ 0 h 1182190"/>
              <a:gd name="connsiteX5" fmla="*/ 1059679 w 1059679"/>
              <a:gd name="connsiteY5" fmla="*/ 0 h 11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9679" h="1182190">
                <a:moveTo>
                  <a:pt x="0" y="0"/>
                </a:moveTo>
                <a:cubicBezTo>
                  <a:pt x="52699" y="534111"/>
                  <a:pt x="105399" y="1068223"/>
                  <a:pt x="196554" y="1170773"/>
                </a:cubicBezTo>
                <a:cubicBezTo>
                  <a:pt x="287709" y="1273323"/>
                  <a:pt x="435836" y="652329"/>
                  <a:pt x="546931" y="615297"/>
                </a:cubicBezTo>
                <a:cubicBezTo>
                  <a:pt x="658026" y="578265"/>
                  <a:pt x="777668" y="1051132"/>
                  <a:pt x="863126" y="948583"/>
                </a:cubicBezTo>
                <a:cubicBezTo>
                  <a:pt x="948584" y="846034"/>
                  <a:pt x="1059679" y="0"/>
                  <a:pt x="1059679" y="0"/>
                </a:cubicBezTo>
                <a:lnTo>
                  <a:pt x="1059679" y="0"/>
                </a:lnTo>
              </a:path>
            </a:pathLst>
          </a:cu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84985" y="2521219"/>
            <a:ext cx="188605" cy="146985"/>
          </a:xfrm>
          <a:prstGeom prst="ellipse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79934" y="2298642"/>
            <a:ext cx="188605" cy="146985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36308" y="2445626"/>
            <a:ext cx="406795" cy="18038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36308" y="2552516"/>
            <a:ext cx="434043" cy="1954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 flipH="1">
            <a:off x="5933385" y="1387343"/>
            <a:ext cx="1575858" cy="1371864"/>
            <a:chOff x="5339972" y="3212976"/>
            <a:chExt cx="1392268" cy="1306825"/>
          </a:xfrm>
        </p:grpSpPr>
        <p:sp>
          <p:nvSpPr>
            <p:cNvPr id="25" name="Freeform 24"/>
            <p:cNvSpPr/>
            <p:nvPr/>
          </p:nvSpPr>
          <p:spPr>
            <a:xfrm>
              <a:off x="5339972" y="3212976"/>
              <a:ext cx="1392268" cy="1306825"/>
            </a:xfrm>
            <a:custGeom>
              <a:avLst/>
              <a:gdLst>
                <a:gd name="connsiteX0" fmla="*/ 0 w 1059679"/>
                <a:gd name="connsiteY0" fmla="*/ 0 h 1182190"/>
                <a:gd name="connsiteX1" fmla="*/ 196554 w 1059679"/>
                <a:gd name="connsiteY1" fmla="*/ 1170773 h 1182190"/>
                <a:gd name="connsiteX2" fmla="*/ 546931 w 1059679"/>
                <a:gd name="connsiteY2" fmla="*/ 615297 h 1182190"/>
                <a:gd name="connsiteX3" fmla="*/ 863126 w 1059679"/>
                <a:gd name="connsiteY3" fmla="*/ 948583 h 1182190"/>
                <a:gd name="connsiteX4" fmla="*/ 1059679 w 1059679"/>
                <a:gd name="connsiteY4" fmla="*/ 0 h 1182190"/>
                <a:gd name="connsiteX5" fmla="*/ 1059679 w 1059679"/>
                <a:gd name="connsiteY5" fmla="*/ 0 h 118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679" h="1182190">
                  <a:moveTo>
                    <a:pt x="0" y="0"/>
                  </a:moveTo>
                  <a:cubicBezTo>
                    <a:pt x="52699" y="534111"/>
                    <a:pt x="105399" y="1068223"/>
                    <a:pt x="196554" y="1170773"/>
                  </a:cubicBezTo>
                  <a:cubicBezTo>
                    <a:pt x="287709" y="1273323"/>
                    <a:pt x="435836" y="652329"/>
                    <a:pt x="546931" y="615297"/>
                  </a:cubicBezTo>
                  <a:cubicBezTo>
                    <a:pt x="658026" y="578265"/>
                    <a:pt x="777668" y="1051132"/>
                    <a:pt x="863126" y="948583"/>
                  </a:cubicBezTo>
                  <a:cubicBezTo>
                    <a:pt x="948584" y="846034"/>
                    <a:pt x="1059679" y="0"/>
                    <a:pt x="1059679" y="0"/>
                  </a:cubicBezTo>
                  <a:lnTo>
                    <a:pt x="1059679" y="0"/>
                  </a:lnTo>
                </a:path>
              </a:pathLst>
            </a:custGeom>
            <a:ln w="444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557200" y="4279961"/>
              <a:ext cx="166928" cy="140017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349288" y="4067936"/>
              <a:ext cx="166928" cy="140017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868144" y="4207953"/>
              <a:ext cx="360040" cy="171832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868144" y="4309775"/>
              <a:ext cx="384156" cy="1862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542" y="3573188"/>
            <a:ext cx="2825006" cy="40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3457185" y="3586520"/>
            <a:ext cx="2140334" cy="4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dirty="0">
                <a:latin typeface="Arial" charset="0"/>
              </a:rPr>
              <a:t>”dissipated work”</a:t>
            </a:r>
            <a:endParaRPr lang="en-US" dirty="0">
              <a:latin typeface="Arial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294" y="4108059"/>
            <a:ext cx="3009752" cy="69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8569" y="4209137"/>
            <a:ext cx="2202575" cy="5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ight Arrow 41"/>
          <p:cNvSpPr/>
          <p:nvPr/>
        </p:nvSpPr>
        <p:spPr>
          <a:xfrm>
            <a:off x="6805406" y="4331494"/>
            <a:ext cx="381011" cy="248056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43" name="TextBox 42"/>
          <p:cNvSpPr txBox="1"/>
          <p:nvPr/>
        </p:nvSpPr>
        <p:spPr>
          <a:xfrm>
            <a:off x="7523034" y="4770827"/>
            <a:ext cx="2699451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2nd law of thermodynamics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4183" y="3181610"/>
            <a:ext cx="903085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86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6573" y="-144760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Quantum heat engine</a:t>
            </a:r>
            <a:endParaRPr lang="fi-FI" sz="40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6" t="40824" r="47938"/>
          <a:stretch/>
        </p:blipFill>
        <p:spPr bwMode="auto">
          <a:xfrm>
            <a:off x="825499" y="3321193"/>
            <a:ext cx="3332114" cy="366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9181" y="863352"/>
            <a:ext cx="6247205" cy="2400796"/>
            <a:chOff x="502919" y="935360"/>
            <a:chExt cx="6247205" cy="2400796"/>
          </a:xfrm>
        </p:grpSpPr>
        <p:pic>
          <p:nvPicPr>
            <p:cNvPr id="4915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563" t="3779" b="59858"/>
            <a:stretch/>
          </p:blipFill>
          <p:spPr bwMode="auto">
            <a:xfrm>
              <a:off x="502919" y="935360"/>
              <a:ext cx="6247205" cy="20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381749" y="2472060"/>
              <a:ext cx="1296144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608" y="2807568"/>
            <a:ext cx="4962629" cy="416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01947" y="1451610"/>
            <a:ext cx="392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Niskanen, Nakamura, Pekola, PRB 76, 174523 (2007)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5525765" y="5831904"/>
            <a:ext cx="2772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B. Karimi and JP, 2016</a:t>
            </a:r>
            <a:endParaRPr lang="fi-FI" dirty="0"/>
          </a:p>
        </p:txBody>
      </p:sp>
      <p:sp>
        <p:nvSpPr>
          <p:cNvPr id="2" name="Rectangle 1"/>
          <p:cNvSpPr/>
          <p:nvPr/>
        </p:nvSpPr>
        <p:spPr>
          <a:xfrm>
            <a:off x="2717453" y="2735560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9737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06"/>
            <a:ext cx="10331450" cy="1199886"/>
          </a:xfrm>
        </p:spPr>
        <p:txBody>
          <a:bodyPr>
            <a:normAutofit fontScale="90000"/>
          </a:bodyPr>
          <a:lstStyle/>
          <a:p>
            <a:r>
              <a:rPr lang="fi-FI" sz="4400" b="1" dirty="0" smtClean="0">
                <a:latin typeface="Arial" pitchFamily="34" charset="0"/>
                <a:cs typeface="Arial" pitchFamily="34" charset="0"/>
              </a:rPr>
              <a:t>Information-powered cooling: Szilard’s engine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764" y="1222235"/>
            <a:ext cx="5830802" cy="374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0745" y="5067723"/>
            <a:ext cx="9741773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fi-FI" b="1" dirty="0" smtClean="0">
                <a:latin typeface="Arial" pitchFamily="34" charset="0"/>
                <a:cs typeface="Arial" pitchFamily="34" charset="0"/>
              </a:rPr>
              <a:t>Isothermal expansion of the ”single-molecule gas” does work against the load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343" y="5531329"/>
            <a:ext cx="7969168" cy="13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6261" y="3909469"/>
            <a:ext cx="3810437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Figure from Maruyama et al., Rev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. Mod. Phys. 81, 1 (2009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1827" y="2543200"/>
            <a:ext cx="2236800" cy="408927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dirty="0" smtClean="0">
                <a:latin typeface="Arial" pitchFamily="34" charset="0"/>
                <a:cs typeface="Arial" pitchFamily="34" charset="0"/>
              </a:rPr>
              <a:t>(L</a:t>
            </a:r>
            <a:r>
              <a:rPr lang="fi-FI" dirty="0">
                <a:latin typeface="Arial" pitchFamily="34" charset="0"/>
                <a:cs typeface="Arial" pitchFamily="34" charset="0"/>
              </a:rPr>
              <a:t>. Szilard 1929)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856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6573" y="-192518"/>
            <a:ext cx="9298305" cy="1199886"/>
          </a:xfrm>
        </p:spPr>
        <p:txBody>
          <a:bodyPr>
            <a:normAutofit/>
          </a:bodyPr>
          <a:lstStyle/>
          <a:p>
            <a:r>
              <a:rPr lang="fi-FI" sz="4000" b="1" dirty="0" smtClean="0"/>
              <a:t>Experiments on Maxwell’s demon</a:t>
            </a:r>
            <a:endParaRPr lang="fi-FI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287629" y="5743934"/>
            <a:ext cx="5886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 smtClean="0"/>
              <a:t>S. Toyabe, T. Sagawa, M. Ueda, E. Muneyuki, M. Sano, Nature Phys. </a:t>
            </a:r>
            <a:r>
              <a:rPr lang="fi-FI" sz="1600" b="1" dirty="0" smtClean="0"/>
              <a:t>6</a:t>
            </a:r>
            <a:r>
              <a:rPr lang="fi-FI" sz="1600" dirty="0" smtClean="0"/>
              <a:t>, 988 (2010)</a:t>
            </a:r>
          </a:p>
          <a:p>
            <a:endParaRPr lang="fi-FI" sz="1600" dirty="0"/>
          </a:p>
          <a:p>
            <a:r>
              <a:rPr lang="fi-FI" sz="1600" dirty="0"/>
              <a:t>É. Roldán, I. A. Martínez, J. M. R. Parrondo, D. Petrov, Nature Phys. </a:t>
            </a:r>
            <a:r>
              <a:rPr lang="fi-FI" sz="1600" b="1" dirty="0"/>
              <a:t>10</a:t>
            </a:r>
            <a:r>
              <a:rPr lang="fi-FI" sz="1600" dirty="0"/>
              <a:t>, 457 (2014)</a:t>
            </a:r>
          </a:p>
          <a:p>
            <a:endParaRPr lang="fi-FI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5445" y="1151384"/>
            <a:ext cx="3312368" cy="3716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8754" y="1035254"/>
            <a:ext cx="3507491" cy="558873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189" y="1101345"/>
            <a:ext cx="1872208" cy="393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586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65" y="1479504"/>
            <a:ext cx="4391336" cy="255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0" y="56427"/>
            <a:ext cx="10331450" cy="1199886"/>
          </a:xfrm>
        </p:spPr>
        <p:txBody>
          <a:bodyPr>
            <a:noAutofit/>
          </a:bodyPr>
          <a:lstStyle/>
          <a:p>
            <a:r>
              <a:rPr lang="fi-FI" sz="4400" b="1" dirty="0" smtClean="0">
                <a:latin typeface="Arial" charset="0"/>
                <a:cs typeface="Arial" charset="0"/>
              </a:rPr>
              <a:t>Dissipation and work in </a:t>
            </a:r>
            <a:r>
              <a:rPr lang="fi-FI" sz="4400" b="1" dirty="0">
                <a:latin typeface="Arial" charset="0"/>
                <a:cs typeface="Arial" charset="0"/>
              </a:rPr>
              <a:t>single-electron transitions</a:t>
            </a:r>
            <a:endParaRPr lang="en-US" sz="4400" b="1" dirty="0">
              <a:latin typeface="Arial" charset="0"/>
              <a:cs typeface="Arial" charset="0"/>
            </a:endParaRPr>
          </a:p>
        </p:txBody>
      </p:sp>
      <p:sp>
        <p:nvSpPr>
          <p:cNvPr id="8239" name="TextBox 66"/>
          <p:cNvSpPr txBox="1">
            <a:spLocks noChangeArrowheads="1"/>
          </p:cNvSpPr>
          <p:nvPr/>
        </p:nvSpPr>
        <p:spPr bwMode="auto">
          <a:xfrm>
            <a:off x="4449577" y="1407496"/>
            <a:ext cx="5756708" cy="37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600" dirty="0">
                <a:latin typeface="Arial" pitchFamily="34" charset="0"/>
                <a:cs typeface="Arial" pitchFamily="34" charset="0"/>
              </a:rPr>
              <a:t>Heat generated in a tunneling event </a:t>
            </a:r>
            <a:r>
              <a:rPr lang="en-US" sz="2600" i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Total heat generated in a process: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Work in a process:</a:t>
            </a:r>
          </a:p>
        </p:txBody>
      </p:sp>
      <p:sp>
        <p:nvSpPr>
          <p:cNvPr id="8240" name="Rectangle 60"/>
          <p:cNvSpPr>
            <a:spLocks noChangeArrowheads="1"/>
          </p:cNvSpPr>
          <p:nvPr/>
        </p:nvSpPr>
        <p:spPr bwMode="auto">
          <a:xfrm>
            <a:off x="5231211" y="6696000"/>
            <a:ext cx="5119090" cy="4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/>
          <a:p>
            <a:r>
              <a:rPr lang="fi-FI" dirty="0">
                <a:latin typeface="Arial" charset="0"/>
              </a:rPr>
              <a:t>D. Averin and </a:t>
            </a:r>
            <a:r>
              <a:rPr lang="fi-FI" dirty="0" smtClean="0">
                <a:latin typeface="Arial" charset="0"/>
              </a:rPr>
              <a:t>JP, EPL 96, 67004</a:t>
            </a:r>
            <a:r>
              <a:rPr lang="fi-FI" dirty="0" smtClean="0"/>
              <a:t> (</a:t>
            </a:r>
            <a:r>
              <a:rPr lang="fi-FI" dirty="0" smtClean="0">
                <a:latin typeface="Arial" charset="0"/>
              </a:rPr>
              <a:t>2011)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1142" y="4147824"/>
            <a:ext cx="3498439" cy="2764200"/>
            <a:chOff x="0" y="3556000"/>
            <a:chExt cx="3602038" cy="2986088"/>
          </a:xfrm>
        </p:grpSpPr>
        <p:graphicFrame>
          <p:nvGraphicFramePr>
            <p:cNvPr id="82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310177234"/>
                </p:ext>
              </p:extLst>
            </p:nvPr>
          </p:nvGraphicFramePr>
          <p:xfrm>
            <a:off x="0" y="3556000"/>
            <a:ext cx="3602038" cy="2986088"/>
          </p:xfrm>
          <a:graphic>
            <a:graphicData uri="http://schemas.openxmlformats.org/presentationml/2006/ole">
              <p:oleObj spid="_x0000_s50195" name="Graph" r:id="rId5" imgW="3813658" imgH="3160166" progId="">
                <p:embed/>
              </p:oleObj>
            </a:graphicData>
          </a:graphic>
        </p:graphicFrame>
        <p:sp>
          <p:nvSpPr>
            <p:cNvPr id="8234" name="TextBox 70"/>
            <p:cNvSpPr txBox="1">
              <a:spLocks noChangeArrowheads="1"/>
            </p:cNvSpPr>
            <p:nvPr/>
          </p:nvSpPr>
          <p:spPr bwMode="auto">
            <a:xfrm>
              <a:off x="1009650" y="4894263"/>
              <a:ext cx="710033" cy="43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i-FI" i="1">
                  <a:solidFill>
                    <a:srgbClr val="FF0000"/>
                  </a:solidFill>
                </a:rPr>
                <a:t>n</a:t>
              </a:r>
              <a:r>
                <a:rPr lang="fi-FI">
                  <a:solidFill>
                    <a:srgbClr val="FF0000"/>
                  </a:solidFill>
                </a:rPr>
                <a:t> = 0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235" name="TextBox 71"/>
            <p:cNvSpPr txBox="1">
              <a:spLocks noChangeArrowheads="1"/>
            </p:cNvSpPr>
            <p:nvPr/>
          </p:nvSpPr>
          <p:spPr bwMode="auto">
            <a:xfrm>
              <a:off x="2297113" y="4881563"/>
              <a:ext cx="710033" cy="43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i-FI" i="1">
                  <a:solidFill>
                    <a:srgbClr val="FF0000"/>
                  </a:solidFill>
                </a:rPr>
                <a:t>n</a:t>
              </a:r>
              <a:r>
                <a:rPr lang="fi-FI">
                  <a:solidFill>
                    <a:srgbClr val="FF0000"/>
                  </a:solidFill>
                </a:rPr>
                <a:t> = 1</a:t>
              </a:r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5400000">
              <a:off x="1748632" y="4448969"/>
              <a:ext cx="787400" cy="15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43" name="Group 69"/>
            <p:cNvGrpSpPr>
              <a:grpSpLocks/>
            </p:cNvGrpSpPr>
            <p:nvPr/>
          </p:nvGrpSpPr>
          <p:grpSpPr bwMode="auto">
            <a:xfrm>
              <a:off x="1295400" y="6065838"/>
              <a:ext cx="1490663" cy="363537"/>
              <a:chOff x="1152500" y="6357958"/>
              <a:chExt cx="1490674" cy="363464"/>
            </a:xfrm>
          </p:grpSpPr>
          <p:pic>
            <p:nvPicPr>
              <p:cNvPr id="824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1785918" y="6357958"/>
                <a:ext cx="857256" cy="363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5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3055" b="4353"/>
              <a:stretch>
                <a:fillRect/>
              </a:stretch>
            </p:blipFill>
            <p:spPr bwMode="auto">
              <a:xfrm>
                <a:off x="1152500" y="6357958"/>
                <a:ext cx="633418" cy="347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7629" name="Picture 1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4526" y="2228436"/>
            <a:ext cx="3943378" cy="5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630" name="Picture 1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8116" y="3513025"/>
            <a:ext cx="2214155" cy="11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631" name="Picture 1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4039" y="5080161"/>
            <a:ext cx="2684848" cy="5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235533" y="5533711"/>
            <a:ext cx="119278" cy="4068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28978" y="5875024"/>
            <a:ext cx="2522130" cy="716703"/>
          </a:xfrm>
          <a:prstGeom prst="rect">
            <a:avLst/>
          </a:prstGeom>
          <a:noFill/>
        </p:spPr>
        <p:txBody>
          <a:bodyPr wrap="square" lIns="100173" tIns="50086" rIns="100173" bIns="50086" rtlCol="0">
            <a:sp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internal (charging) energy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17"/>
          <p:cNvSpPr txBox="1">
            <a:spLocks noChangeArrowheads="1"/>
          </p:cNvSpPr>
          <p:nvPr/>
        </p:nvSpPr>
        <p:spPr bwMode="auto">
          <a:xfrm>
            <a:off x="3679721" y="2375520"/>
            <a:ext cx="405884" cy="5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600" b="1" i="1" dirty="0">
                <a:solidFill>
                  <a:srgbClr val="FF0000"/>
                </a:solidFill>
                <a:latin typeface="Arial" charset="0"/>
              </a:rPr>
              <a:t>n</a:t>
            </a:r>
            <a:endParaRPr lang="en-US" sz="2600" b="1" i="1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9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9" r="7143" b="5498"/>
          <a:stretch>
            <a:fillRect/>
          </a:stretch>
        </p:blipFill>
        <p:spPr bwMode="auto">
          <a:xfrm>
            <a:off x="5407869" y="1515272"/>
            <a:ext cx="4520009" cy="1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1359" y="-224979"/>
            <a:ext cx="10535422" cy="119988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Experiment on a single-electron box</a:t>
            </a:r>
            <a:endParaRPr lang="fi-FI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TextBox 25"/>
          <p:cNvSpPr txBox="1">
            <a:spLocks noChangeArrowheads="1"/>
          </p:cNvSpPr>
          <p:nvPr/>
        </p:nvSpPr>
        <p:spPr bwMode="auto">
          <a:xfrm>
            <a:off x="161430" y="674936"/>
            <a:ext cx="9847163" cy="10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b="1" dirty="0">
                <a:latin typeface="Arial" charset="0"/>
              </a:rPr>
              <a:t>O.-P. Saira et al., PRL 109, 180601 (2012</a:t>
            </a:r>
            <a:r>
              <a:rPr lang="fi-FI" b="1" dirty="0" smtClean="0">
                <a:latin typeface="Arial" charset="0"/>
              </a:rPr>
              <a:t>); </a:t>
            </a:r>
            <a:r>
              <a:rPr lang="fi-FI" b="1" dirty="0">
                <a:latin typeface="Arial" charset="0"/>
              </a:rPr>
              <a:t>J.V. Koski et al., Nature Physics 9, 644 (2013).</a:t>
            </a:r>
          </a:p>
          <a:p>
            <a:r>
              <a:rPr lang="fi-FI" b="1" dirty="0" smtClean="0">
                <a:latin typeface="Arial" charset="0"/>
              </a:rPr>
              <a:t>.</a:t>
            </a:r>
            <a:endParaRPr lang="en-US" b="1" dirty="0">
              <a:latin typeface="Arial" charset="0"/>
            </a:endParaRPr>
          </a:p>
        </p:txBody>
      </p:sp>
      <p:sp>
        <p:nvSpPr>
          <p:cNvPr id="10245" name="TextBox 26"/>
          <p:cNvSpPr txBox="1">
            <a:spLocks noChangeArrowheads="1"/>
          </p:cNvSpPr>
          <p:nvPr/>
        </p:nvSpPr>
        <p:spPr bwMode="auto">
          <a:xfrm>
            <a:off x="4116438" y="1680255"/>
            <a:ext cx="1695003" cy="13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b="1">
                <a:solidFill>
                  <a:srgbClr val="0000FF"/>
                </a:solidFill>
              </a:rPr>
              <a:t>Detector current</a:t>
            </a:r>
          </a:p>
          <a:p>
            <a:endParaRPr lang="fi-FI"/>
          </a:p>
          <a:p>
            <a:r>
              <a:rPr lang="fi-FI" b="1">
                <a:solidFill>
                  <a:srgbClr val="FF0000"/>
                </a:solidFill>
              </a:rPr>
              <a:t>Gate drive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144" y="1422312"/>
            <a:ext cx="3793579" cy="220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6860729" y="3090121"/>
            <a:ext cx="1099984" cy="3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1800" b="1">
                <a:latin typeface="Arial" charset="0"/>
              </a:rPr>
              <a:t>TIME (s)</a:t>
            </a:r>
            <a:endParaRPr lang="en-US" sz="1800" b="1">
              <a:latin typeface="Arial" charset="0"/>
            </a:endParaRPr>
          </a:p>
        </p:txBody>
      </p:sp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6" y="3826432"/>
            <a:ext cx="4085945" cy="217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1"/>
          <a:stretch>
            <a:fillRect/>
          </a:stretch>
        </p:blipFill>
        <p:spPr bwMode="auto">
          <a:xfrm>
            <a:off x="4842868" y="3540079"/>
            <a:ext cx="5198011" cy="330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0"/>
          <p:cNvSpPr txBox="1">
            <a:spLocks noChangeArrowheads="1"/>
          </p:cNvSpPr>
          <p:nvPr/>
        </p:nvSpPr>
        <p:spPr bwMode="auto">
          <a:xfrm rot="-5400000">
            <a:off x="4283975" y="4666738"/>
            <a:ext cx="889991" cy="4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b="1" i="1" dirty="0" smtClean="0">
                <a:latin typeface="Arial" charset="0"/>
              </a:rPr>
              <a:t>P(W</a:t>
            </a:r>
            <a:r>
              <a:rPr lang="fi-FI" b="1" i="1" baseline="-25000" dirty="0" smtClean="0">
                <a:latin typeface="Arial" charset="0"/>
              </a:rPr>
              <a:t>d</a:t>
            </a:r>
            <a:r>
              <a:rPr lang="fi-FI" b="1" i="1" dirty="0" smtClean="0">
                <a:latin typeface="Arial" charset="0"/>
              </a:rPr>
              <a:t>)</a:t>
            </a:r>
            <a:endParaRPr lang="en-US" b="1" i="1" dirty="0">
              <a:latin typeface="Arial" charset="0"/>
            </a:endParaRP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7208698" y="6839763"/>
            <a:ext cx="962126" cy="4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b="1" i="1" dirty="0" smtClean="0">
                <a:latin typeface="Arial" charset="0"/>
              </a:rPr>
              <a:t>W</a:t>
            </a:r>
            <a:r>
              <a:rPr lang="fi-FI" b="1" i="1" baseline="-25000" dirty="0" smtClean="0">
                <a:latin typeface="Arial" charset="0"/>
              </a:rPr>
              <a:t>d </a:t>
            </a:r>
            <a:r>
              <a:rPr lang="fi-FI" b="1" i="1" dirty="0" smtClean="0">
                <a:latin typeface="Arial" charset="0"/>
              </a:rPr>
              <a:t>/E</a:t>
            </a:r>
            <a:r>
              <a:rPr lang="fi-FI" b="1" i="1" baseline="-25000" dirty="0" smtClean="0">
                <a:latin typeface="Arial" charset="0"/>
              </a:rPr>
              <a:t>C</a:t>
            </a:r>
            <a:endParaRPr lang="en-US" b="1" i="1" baseline="-25000" dirty="0">
              <a:latin typeface="Arial" charset="0"/>
            </a:endParaRPr>
          </a:p>
        </p:txBody>
      </p:sp>
      <p:pic>
        <p:nvPicPr>
          <p:cNvPr id="10252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19" y="6539792"/>
            <a:ext cx="3854563" cy="44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45964"/>
            <a:ext cx="5046577" cy="408927"/>
          </a:xfrm>
          <a:prstGeom prst="rect">
            <a:avLst/>
          </a:prstGeom>
          <a:noFill/>
        </p:spPr>
        <p:txBody>
          <a:bodyPr wrap="none" lIns="100173" tIns="50086" rIns="100173" bIns="50086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distributions satisfy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Jarzynski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equality: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06" y="4262614"/>
            <a:ext cx="366831" cy="68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279118" y="5889964"/>
            <a:ext cx="886785" cy="3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1800" b="1" i="1" dirty="0">
                <a:latin typeface="Arial" charset="0"/>
              </a:rPr>
              <a:t>W</a:t>
            </a:r>
            <a:r>
              <a:rPr lang="fi-FI" sz="1800" b="1" i="1" baseline="-25000" dirty="0">
                <a:latin typeface="Arial" charset="0"/>
              </a:rPr>
              <a:t>d </a:t>
            </a:r>
            <a:r>
              <a:rPr lang="fi-FI" sz="1800" b="1" i="1" dirty="0">
                <a:latin typeface="Arial" charset="0"/>
              </a:rPr>
              <a:t>/E</a:t>
            </a:r>
            <a:r>
              <a:rPr lang="fi-FI" sz="1800" b="1" i="1" baseline="-25000" dirty="0">
                <a:latin typeface="Arial" charset="0"/>
              </a:rPr>
              <a:t>C</a:t>
            </a:r>
            <a:endParaRPr lang="en-US" sz="1800" b="1" i="1" baseline="-25000" dirty="0">
              <a:latin typeface="Arial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11547" y="4994446"/>
            <a:ext cx="1584091" cy="6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173" tIns="50086" rIns="100173" bIns="5008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1800" b="1" i="1" dirty="0">
                <a:latin typeface="Arial" charset="0"/>
              </a:rPr>
              <a:t>P(W</a:t>
            </a:r>
            <a:r>
              <a:rPr lang="fi-FI" sz="1800" b="1" i="1" baseline="-25000" dirty="0">
                <a:latin typeface="Arial" charset="0"/>
              </a:rPr>
              <a:t>d</a:t>
            </a:r>
            <a:r>
              <a:rPr lang="fi-FI" sz="1800" b="1" i="1" dirty="0">
                <a:latin typeface="Arial" charset="0"/>
              </a:rPr>
              <a:t>)/P(-W</a:t>
            </a:r>
            <a:r>
              <a:rPr lang="fi-FI" sz="1800" b="1" i="1" baseline="-25000" dirty="0">
                <a:latin typeface="Arial" charset="0"/>
              </a:rPr>
              <a:t>d</a:t>
            </a:r>
            <a:r>
              <a:rPr lang="fi-FI" sz="1800" b="1" i="1" dirty="0">
                <a:latin typeface="Arial" charset="0"/>
              </a:rPr>
              <a:t>)</a:t>
            </a:r>
            <a:endParaRPr lang="en-US" sz="1800" b="1" i="1" dirty="0">
              <a:latin typeface="Arial" charset="0"/>
            </a:endParaRPr>
          </a:p>
          <a:p>
            <a:endParaRPr lang="en-US" b="1" i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86111" y="5413858"/>
            <a:ext cx="162718" cy="82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/>
        </p:nvSpPr>
        <p:spPr>
          <a:xfrm>
            <a:off x="7362419" y="6433677"/>
            <a:ext cx="610376" cy="114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3" tIns="50086" rIns="100173" bIns="50086"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592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35678</TotalTime>
  <Words>1709</Words>
  <Application>Microsoft Office PowerPoint</Application>
  <PresentationFormat>Произвольный</PresentationFormat>
  <Paragraphs>318</Paragraphs>
  <Slides>42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Office Theme</vt:lpstr>
      <vt:lpstr>Graph</vt:lpstr>
      <vt:lpstr> Maxwell's Demon in a circuit - refrigerator powered by information</vt:lpstr>
      <vt:lpstr>Outline and motivation</vt:lpstr>
      <vt:lpstr>Dissipation in transport through a barrier</vt:lpstr>
      <vt:lpstr>Electronic coolers</vt:lpstr>
      <vt:lpstr>Quantum heat engine</vt:lpstr>
      <vt:lpstr>Information-powered cooling: Szilard’s engine</vt:lpstr>
      <vt:lpstr>Experiments on Maxwell’s demon</vt:lpstr>
      <vt:lpstr>Dissipation and work in single-electron transitions</vt:lpstr>
      <vt:lpstr>Experiment on a single-electron box</vt:lpstr>
      <vt:lpstr>Szilard’s engine for single electrons</vt:lpstr>
      <vt:lpstr>Extracting heat from the bath</vt:lpstr>
      <vt:lpstr>Erasure of information</vt:lpstr>
      <vt:lpstr>Realization of the MD with an electron</vt:lpstr>
      <vt:lpstr>Measured distributions in the MD experiment </vt:lpstr>
      <vt:lpstr>Sagawa-Ueda relation</vt:lpstr>
      <vt:lpstr>Maxwell’s Demon based on a Single Qubit</vt:lpstr>
      <vt:lpstr>Autonomous Maxwell’s demon</vt:lpstr>
      <vt:lpstr>Work and heat in small systems: experimental situation</vt:lpstr>
      <vt:lpstr>Autonomous Maxwell’s demon – information-powered refrigerator</vt:lpstr>
      <vt:lpstr>Current and temperatures at different gate positions </vt:lpstr>
      <vt:lpstr>Ng = 1: No feedback control (”SET-cooler”)</vt:lpstr>
      <vt:lpstr>Ng = 0.5: feedback control (Demon)</vt:lpstr>
      <vt:lpstr>Summary of the autonomous demon experiment</vt:lpstr>
      <vt:lpstr>Calorimetry for quantum circuits</vt:lpstr>
      <vt:lpstr>Calorimetry for measuring mw photons</vt:lpstr>
      <vt:lpstr>Fast NIS thermometry on electrons </vt:lpstr>
      <vt:lpstr>Josephson thermometer (at 5 GHz)</vt:lpstr>
      <vt:lpstr>Josephson thermometer (at 5 GHz)</vt:lpstr>
      <vt:lpstr>Measurement of thermal coupling Gth and heat capacity C of a normal wire</vt:lpstr>
      <vt:lpstr>Gth - electron-phonon coupling</vt:lpstr>
      <vt:lpstr>Heat capacity C</vt:lpstr>
      <vt:lpstr>Towards calorimetry of a superconducting qubit</vt:lpstr>
      <vt:lpstr>Conclusions</vt:lpstr>
      <vt:lpstr>Слайд 34</vt:lpstr>
      <vt:lpstr>Слайд 35</vt:lpstr>
      <vt:lpstr>Work and heat in a quantum system</vt:lpstr>
      <vt:lpstr>Micro-wave calorimeter (5 GHz)</vt:lpstr>
      <vt:lpstr>Details of the device</vt:lpstr>
      <vt:lpstr>NIS-thermometry</vt:lpstr>
      <vt:lpstr>Demon operation at different values of voltage bias</vt:lpstr>
      <vt:lpstr>Fluctuation theorem</vt:lpstr>
      <vt:lpstr>Work and dissipation in a driven process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Jukka</dc:creator>
  <cp:lastModifiedBy>HP</cp:lastModifiedBy>
  <cp:revision>283</cp:revision>
  <dcterms:created xsi:type="dcterms:W3CDTF">2014-09-06T13:01:57Z</dcterms:created>
  <dcterms:modified xsi:type="dcterms:W3CDTF">2016-07-01T07:49:20Z</dcterms:modified>
</cp:coreProperties>
</file>